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6"/>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ejaVu Serif" charset="1" panose="02060603050605020204"/>
      <p:regular r:id="rId10"/>
    </p:embeddedFont>
    <p:embeddedFont>
      <p:font typeface="DejaVu Serif Bold" charset="1" panose="02060803050605020204"/>
      <p:regular r:id="rId11"/>
    </p:embeddedFont>
    <p:embeddedFont>
      <p:font typeface="DejaVu Serif Italics" charset="1" panose="020606030503050B0204"/>
      <p:regular r:id="rId12"/>
    </p:embeddedFont>
    <p:embeddedFont>
      <p:font typeface="DejaVu Serif Bold Italics" charset="1" panose="020608030503050B02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43" Target="slides/slide30.xml" Type="http://schemas.openxmlformats.org/officeDocument/2006/relationships/slide"/><Relationship Id="rId44" Target="slides/slide31.xml" Type="http://schemas.openxmlformats.org/officeDocument/2006/relationships/slide"/><Relationship Id="rId45" Target="slides/slide32.xml" Type="http://schemas.openxmlformats.org/officeDocument/2006/relationships/slide"/><Relationship Id="rId46" Target="notesMasters/notesMaster1.xml" Type="http://schemas.openxmlformats.org/officeDocument/2006/relationships/notesMaster"/><Relationship Id="rId47" Target="theme/theme2.xml" Type="http://schemas.openxmlformats.org/officeDocument/2006/relationships/theme"/><Relationship Id="rId48" Target="notesSlides/notesSlide1.xml" Type="http://schemas.openxmlformats.org/officeDocument/2006/relationships/notesSlide"/><Relationship Id="rId49" Target="notesSlides/notesSlide2.xml" Type="http://schemas.openxmlformats.org/officeDocument/2006/relationships/notesSlide"/><Relationship Id="rId5" Target="tableStyles.xml" Type="http://schemas.openxmlformats.org/officeDocument/2006/relationships/tableStyles"/><Relationship Id="rId50" Target="notesSlides/notesSlide3.xml" Type="http://schemas.openxmlformats.org/officeDocument/2006/relationships/notesSlide"/><Relationship Id="rId51" Target="notesSlides/notesSlide4.xml" Type="http://schemas.openxmlformats.org/officeDocument/2006/relationships/notesSlide"/><Relationship Id="rId52" Target="notesSlides/notesSlide5.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Sơ đồ cho thấy ... và ngược lại như thế nào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-1 ...được đề nghị bởi Google developers.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Để implement một BLoC chúng ta cần phải tạo ra 3 file</a:t>
            </a:r>
          </a:p>
          <a:p>
            <a:r>
              <a:rPr lang="en-US"/>
              <a:t>Đầu tiên là file State, đây là file chứa các state của BLoC, ở đây mình sẽ đặt tên là get_user_state.dart vì BLoC này mình sẽ thực hiện chức năng get một list user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Tiếp theo là file event, đối với file này bạn có thể dùng chung cho nhiều BLoC hoặc có thể chia nhiều event cho cùng một BLoC tuỳ theo nhu cầu của bạn. </a:t>
            </a:r>
          </a:p>
          <a:p>
            <a:r>
              <a:rPr lang="en-US"/>
              <a:t>Ở đây mình sẽ đặt tên là users_event.dart . Trong này có thế chứa nhiều event khác nhau.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 "...khái niệm, mô hình và thư viện..."</a:t>
            </a:r>
          </a:p>
          <a:p>
            <a:r>
              <a:rPr lang="en-US"/>
              <a:t>-3 "Qua việc nghiên cứu và thực hiện, đã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gif"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VAFq2xC3Wvg.mp4" Type="http://schemas.openxmlformats.org/officeDocument/2006/relationships/video"/><Relationship Id="rId4" Target="../media/VAFq2xC3Wvg.mp4" Type="http://schemas.microsoft.com/office/2007/relationships/media"/><Relationship Id="rId5" Target="../media/image27.png" Type="http://schemas.openxmlformats.org/officeDocument/2006/relationships/image"/><Relationship Id="rId6" Target="../media/image2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1.png" Type="http://schemas.openxmlformats.org/officeDocument/2006/relationships/image"/><Relationship Id="rId4" Target="../media/image3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F0F2"/>
        </a:solidFill>
      </p:bgPr>
    </p:bg>
    <p:spTree>
      <p:nvGrpSpPr>
        <p:cNvPr id="1" name=""/>
        <p:cNvGrpSpPr/>
        <p:nvPr/>
      </p:nvGrpSpPr>
      <p:grpSpPr>
        <a:xfrm>
          <a:off x="0" y="0"/>
          <a:ext cx="0" cy="0"/>
          <a:chOff x="0" y="0"/>
          <a:chExt cx="0" cy="0"/>
        </a:xfrm>
      </p:grpSpPr>
      <p:grpSp>
        <p:nvGrpSpPr>
          <p:cNvPr name="Group 2" id="2"/>
          <p:cNvGrpSpPr/>
          <p:nvPr/>
        </p:nvGrpSpPr>
        <p:grpSpPr>
          <a:xfrm rot="0">
            <a:off x="2257417" y="-134179"/>
            <a:ext cx="16030583" cy="10287000"/>
            <a:chOff x="0" y="0"/>
            <a:chExt cx="9053059" cy="5809447"/>
          </a:xfrm>
        </p:grpSpPr>
        <p:sp>
          <p:nvSpPr>
            <p:cNvPr name="Freeform 3" id="3"/>
            <p:cNvSpPr/>
            <p:nvPr/>
          </p:nvSpPr>
          <p:spPr>
            <a:xfrm flipH="false" flipV="false" rot="0">
              <a:off x="0" y="0"/>
              <a:ext cx="9053059" cy="5809447"/>
            </a:xfrm>
            <a:custGeom>
              <a:avLst/>
              <a:gdLst/>
              <a:ahLst/>
              <a:cxnLst/>
              <a:rect r="r" b="b" t="t" l="l"/>
              <a:pathLst>
                <a:path h="5809447" w="9053059">
                  <a:moveTo>
                    <a:pt x="0" y="0"/>
                  </a:moveTo>
                  <a:lnTo>
                    <a:pt x="9053059" y="0"/>
                  </a:lnTo>
                  <a:lnTo>
                    <a:pt x="9053059" y="5809447"/>
                  </a:lnTo>
                  <a:lnTo>
                    <a:pt x="0" y="5809447"/>
                  </a:lnTo>
                  <a:close/>
                </a:path>
              </a:pathLst>
            </a:custGeom>
            <a:solidFill>
              <a:srgbClr val="062424"/>
            </a:solidFill>
          </p:spPr>
        </p:sp>
      </p:grpSp>
      <p:sp>
        <p:nvSpPr>
          <p:cNvPr name="AutoShape 4" id="4"/>
          <p:cNvSpPr/>
          <p:nvPr/>
        </p:nvSpPr>
        <p:spPr>
          <a:xfrm>
            <a:off x="9144000" y="5153025"/>
            <a:ext cx="7600950" cy="0"/>
          </a:xfrm>
          <a:prstGeom prst="line">
            <a:avLst/>
          </a:prstGeom>
          <a:ln cap="flat" w="19050">
            <a:solidFill>
              <a:srgbClr val="FFFFFF"/>
            </a:solidFill>
            <a:prstDash val="solid"/>
            <a:headEnd type="none" len="sm" w="sm"/>
            <a:tailEnd type="none" len="sm" w="sm"/>
          </a:ln>
        </p:spPr>
      </p:sp>
      <p:grpSp>
        <p:nvGrpSpPr>
          <p:cNvPr name="Group 5" id="5"/>
          <p:cNvGrpSpPr/>
          <p:nvPr/>
        </p:nvGrpSpPr>
        <p:grpSpPr>
          <a:xfrm rot="0">
            <a:off x="0" y="0"/>
            <a:ext cx="2971779" cy="10287000"/>
            <a:chOff x="0" y="0"/>
            <a:chExt cx="3962372" cy="13716000"/>
          </a:xfrm>
        </p:grpSpPr>
        <p:pic>
          <p:nvPicPr>
            <p:cNvPr name="Picture 6" id="6"/>
            <p:cNvPicPr>
              <a:picLocks noChangeAspect="true"/>
            </p:cNvPicPr>
            <p:nvPr/>
          </p:nvPicPr>
          <p:blipFill>
            <a:blip r:embed="rId2"/>
            <a:srcRect l="18828" t="0" r="61912" b="0"/>
            <a:stretch>
              <a:fillRect/>
            </a:stretch>
          </p:blipFill>
          <p:spPr>
            <a:xfrm flipH="false" flipV="false">
              <a:off x="0" y="0"/>
              <a:ext cx="3962372" cy="13716000"/>
            </a:xfrm>
            <a:prstGeom prst="rect">
              <a:avLst/>
            </a:prstGeom>
          </p:spPr>
        </p:pic>
      </p:grpSp>
      <p:sp>
        <p:nvSpPr>
          <p:cNvPr name="TextBox 7" id="7"/>
          <p:cNvSpPr txBox="true"/>
          <p:nvPr/>
        </p:nvSpPr>
        <p:spPr>
          <a:xfrm rot="0">
            <a:off x="3340403" y="464091"/>
            <a:ext cx="14947597" cy="564609"/>
          </a:xfrm>
          <a:prstGeom prst="rect">
            <a:avLst/>
          </a:prstGeom>
        </p:spPr>
        <p:txBody>
          <a:bodyPr anchor="t" rtlCol="false" tIns="0" lIns="0" bIns="0" rIns="0">
            <a:spAutoFit/>
          </a:bodyPr>
          <a:lstStyle/>
          <a:p>
            <a:pPr>
              <a:lnSpc>
                <a:spcPts val="4579"/>
              </a:lnSpc>
            </a:pPr>
            <a:r>
              <a:rPr lang="en-US" sz="3271">
                <a:solidFill>
                  <a:srgbClr val="EDF0F2"/>
                </a:solidFill>
                <a:latin typeface="DejaVu Serif"/>
              </a:rPr>
              <a:t>CÔNG NGHỆ LẬP TRÌNH ĐA NỀN TẢNG CHO ỨNG DỤNG DI ĐỘNG</a:t>
            </a:r>
          </a:p>
        </p:txBody>
      </p:sp>
      <p:sp>
        <p:nvSpPr>
          <p:cNvPr name="TextBox 8" id="8"/>
          <p:cNvSpPr txBox="true"/>
          <p:nvPr/>
        </p:nvSpPr>
        <p:spPr>
          <a:xfrm rot="0">
            <a:off x="3661607" y="7868838"/>
            <a:ext cx="5878988" cy="1671320"/>
          </a:xfrm>
          <a:prstGeom prst="rect">
            <a:avLst/>
          </a:prstGeom>
        </p:spPr>
        <p:txBody>
          <a:bodyPr anchor="t" rtlCol="false" tIns="0" lIns="0" bIns="0" rIns="0">
            <a:spAutoFit/>
          </a:bodyPr>
          <a:lstStyle/>
          <a:p>
            <a:pPr algn="just">
              <a:lnSpc>
                <a:spcPts val="4480"/>
              </a:lnSpc>
            </a:pPr>
            <a:r>
              <a:rPr lang="en-US" sz="3200">
                <a:solidFill>
                  <a:srgbClr val="EDF0F2"/>
                </a:solidFill>
                <a:latin typeface="DejaVu Serif Bold"/>
              </a:rPr>
              <a:t>Nhóm 7</a:t>
            </a:r>
          </a:p>
          <a:p>
            <a:pPr algn="just">
              <a:lnSpc>
                <a:spcPts val="4480"/>
              </a:lnSpc>
            </a:pPr>
            <a:r>
              <a:rPr lang="en-US" sz="3200">
                <a:solidFill>
                  <a:srgbClr val="EDF0F2"/>
                </a:solidFill>
                <a:latin typeface="DejaVu Serif"/>
              </a:rPr>
              <a:t>Đoàn Dzoãn Tường Anh</a:t>
            </a:r>
          </a:p>
          <a:p>
            <a:pPr algn="just">
              <a:lnSpc>
                <a:spcPts val="4480"/>
              </a:lnSpc>
            </a:pPr>
            <a:r>
              <a:rPr lang="en-US" sz="3200">
                <a:solidFill>
                  <a:srgbClr val="EDF0F2"/>
                </a:solidFill>
                <a:latin typeface="DejaVu Serif"/>
              </a:rPr>
              <a:t>Thái Bình Dương</a:t>
            </a:r>
          </a:p>
        </p:txBody>
      </p:sp>
      <p:sp>
        <p:nvSpPr>
          <p:cNvPr name="TextBox 9" id="9"/>
          <p:cNvSpPr txBox="true"/>
          <p:nvPr/>
        </p:nvSpPr>
        <p:spPr>
          <a:xfrm rot="0">
            <a:off x="3661607" y="2268608"/>
            <a:ext cx="13833302" cy="2065734"/>
          </a:xfrm>
          <a:prstGeom prst="rect">
            <a:avLst/>
          </a:prstGeom>
        </p:spPr>
        <p:txBody>
          <a:bodyPr anchor="t" rtlCol="false" tIns="0" lIns="0" bIns="0" rIns="0">
            <a:spAutoFit/>
          </a:bodyPr>
          <a:lstStyle/>
          <a:p>
            <a:pPr algn="ctr">
              <a:lnSpc>
                <a:spcPts val="8300"/>
              </a:lnSpc>
            </a:pPr>
            <a:r>
              <a:rPr lang="en-US" sz="5928">
                <a:solidFill>
                  <a:srgbClr val="EDF0F2"/>
                </a:solidFill>
                <a:latin typeface="DejaVu Serif"/>
              </a:rPr>
              <a:t>XÂY DỰNG </a:t>
            </a:r>
          </a:p>
          <a:p>
            <a:pPr algn="ctr">
              <a:lnSpc>
                <a:spcPts val="8300"/>
              </a:lnSpc>
            </a:pPr>
            <a:r>
              <a:rPr lang="en-US" sz="5928">
                <a:solidFill>
                  <a:srgbClr val="EDF0F2"/>
                </a:solidFill>
                <a:latin typeface="DejaVu Serif"/>
              </a:rPr>
              <a:t>ỨNG DỤNG TODO CƠ BẢN</a:t>
            </a:r>
          </a:p>
        </p:txBody>
      </p:sp>
      <p:sp>
        <p:nvSpPr>
          <p:cNvPr name="TextBox 10" id="10"/>
          <p:cNvSpPr txBox="true"/>
          <p:nvPr/>
        </p:nvSpPr>
        <p:spPr>
          <a:xfrm rot="0">
            <a:off x="12111402" y="8430813"/>
            <a:ext cx="5878988" cy="1109345"/>
          </a:xfrm>
          <a:prstGeom prst="rect">
            <a:avLst/>
          </a:prstGeom>
        </p:spPr>
        <p:txBody>
          <a:bodyPr anchor="t" rtlCol="false" tIns="0" lIns="0" bIns="0" rIns="0">
            <a:spAutoFit/>
          </a:bodyPr>
          <a:lstStyle/>
          <a:p>
            <a:pPr algn="just">
              <a:lnSpc>
                <a:spcPts val="4480"/>
              </a:lnSpc>
            </a:pPr>
            <a:r>
              <a:rPr lang="en-US" sz="3200">
                <a:solidFill>
                  <a:srgbClr val="EDF0F2"/>
                </a:solidFill>
                <a:latin typeface="DejaVu Serif"/>
              </a:rPr>
              <a:t>Lê Thị Bảo Yến</a:t>
            </a:r>
          </a:p>
          <a:p>
            <a:pPr algn="just">
              <a:lnSpc>
                <a:spcPts val="4480"/>
              </a:lnSpc>
            </a:pPr>
            <a:r>
              <a:rPr lang="en-US" sz="3200">
                <a:solidFill>
                  <a:srgbClr val="EDF0F2"/>
                </a:solidFill>
                <a:latin typeface="DejaVu Serif"/>
              </a:rPr>
              <a:t>Phạm Thị Thảo Huyền</a:t>
            </a:r>
          </a:p>
        </p:txBody>
      </p:sp>
      <p:sp>
        <p:nvSpPr>
          <p:cNvPr name="TextBox 11" id="11"/>
          <p:cNvSpPr txBox="true"/>
          <p:nvPr/>
        </p:nvSpPr>
        <p:spPr>
          <a:xfrm rot="0">
            <a:off x="3661607" y="6588044"/>
            <a:ext cx="8756522" cy="547370"/>
          </a:xfrm>
          <a:prstGeom prst="rect">
            <a:avLst/>
          </a:prstGeom>
        </p:spPr>
        <p:txBody>
          <a:bodyPr anchor="t" rtlCol="false" tIns="0" lIns="0" bIns="0" rIns="0">
            <a:spAutoFit/>
          </a:bodyPr>
          <a:lstStyle/>
          <a:p>
            <a:pPr algn="just">
              <a:lnSpc>
                <a:spcPts val="4480"/>
              </a:lnSpc>
            </a:pPr>
            <a:r>
              <a:rPr lang="en-US" sz="3200">
                <a:solidFill>
                  <a:srgbClr val="EDF0F2"/>
                </a:solidFill>
                <a:latin typeface="DejaVu Serif Bold"/>
              </a:rPr>
              <a:t>GVHD:</a:t>
            </a:r>
            <a:r>
              <a:rPr lang="en-US" sz="3200">
                <a:solidFill>
                  <a:srgbClr val="EDF0F2"/>
                </a:solidFill>
                <a:latin typeface="DejaVu Serif"/>
              </a:rPr>
              <a:t> ThS. Nguyễn Thanh Truyền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56062"/>
            <a:chOff x="0" y="0"/>
            <a:chExt cx="10327906" cy="596397"/>
          </a:xfrm>
        </p:grpSpPr>
        <p:sp>
          <p:nvSpPr>
            <p:cNvPr name="Freeform 3" id="3"/>
            <p:cNvSpPr/>
            <p:nvPr/>
          </p:nvSpPr>
          <p:spPr>
            <a:xfrm flipH="false" flipV="false" rot="0">
              <a:off x="0" y="0"/>
              <a:ext cx="10327906" cy="596397"/>
            </a:xfrm>
            <a:custGeom>
              <a:avLst/>
              <a:gdLst/>
              <a:ahLst/>
              <a:cxnLst/>
              <a:rect r="r" b="b" t="t" l="l"/>
              <a:pathLst>
                <a:path h="596397" w="10327906">
                  <a:moveTo>
                    <a:pt x="0" y="0"/>
                  </a:moveTo>
                  <a:lnTo>
                    <a:pt x="10327906" y="0"/>
                  </a:lnTo>
                  <a:lnTo>
                    <a:pt x="10327906" y="596397"/>
                  </a:lnTo>
                  <a:lnTo>
                    <a:pt x="0" y="596397"/>
                  </a:lnTo>
                  <a:close/>
                </a:path>
              </a:pathLst>
            </a:custGeom>
            <a:solidFill>
              <a:srgbClr val="062424"/>
            </a:solidFill>
          </p:spPr>
        </p:sp>
      </p:grpSp>
      <p:sp>
        <p:nvSpPr>
          <p:cNvPr name="Freeform 4" id="4"/>
          <p:cNvSpPr/>
          <p:nvPr/>
        </p:nvSpPr>
        <p:spPr>
          <a:xfrm flipH="false" flipV="false" rot="0">
            <a:off x="1996384" y="1849476"/>
            <a:ext cx="13558160" cy="6085048"/>
          </a:xfrm>
          <a:custGeom>
            <a:avLst/>
            <a:gdLst/>
            <a:ahLst/>
            <a:cxnLst/>
            <a:rect r="r" b="b" t="t" l="l"/>
            <a:pathLst>
              <a:path h="6085048" w="13558160">
                <a:moveTo>
                  <a:pt x="0" y="0"/>
                </a:moveTo>
                <a:lnTo>
                  <a:pt x="13558160" y="0"/>
                </a:lnTo>
                <a:lnTo>
                  <a:pt x="13558160" y="6085048"/>
                </a:lnTo>
                <a:lnTo>
                  <a:pt x="0" y="6085048"/>
                </a:lnTo>
                <a:lnTo>
                  <a:pt x="0" y="0"/>
                </a:lnTo>
                <a:close/>
              </a:path>
            </a:pathLst>
          </a:custGeom>
          <a:blipFill>
            <a:blip r:embed="rId2"/>
            <a:stretch>
              <a:fillRect l="0" t="0" r="0" b="0"/>
            </a:stretch>
          </a:blipFill>
        </p:spPr>
      </p:sp>
      <p:sp>
        <p:nvSpPr>
          <p:cNvPr name="TextBox 5" id="5"/>
          <p:cNvSpPr txBox="true"/>
          <p:nvPr/>
        </p:nvSpPr>
        <p:spPr>
          <a:xfrm rot="0">
            <a:off x="129821" y="31868"/>
            <a:ext cx="13750651" cy="887552"/>
          </a:xfrm>
          <a:prstGeom prst="rect">
            <a:avLst/>
          </a:prstGeom>
        </p:spPr>
        <p:txBody>
          <a:bodyPr anchor="t" rtlCol="false" tIns="0" lIns="0" bIns="0" rIns="0">
            <a:spAutoFit/>
          </a:bodyPr>
          <a:lstStyle/>
          <a:p>
            <a:pPr algn="ctr">
              <a:lnSpc>
                <a:spcPts val="7254"/>
              </a:lnSpc>
            </a:pPr>
            <a:r>
              <a:rPr lang="en-US" sz="5182">
                <a:solidFill>
                  <a:srgbClr val="FFFFFF"/>
                </a:solidFill>
                <a:latin typeface="DejaVu Serif Bold"/>
              </a:rPr>
              <a:t>Giới thiệu về State Management </a:t>
            </a:r>
          </a:p>
        </p:txBody>
      </p:sp>
      <p:sp>
        <p:nvSpPr>
          <p:cNvPr name="TextBox 6" id="6"/>
          <p:cNvSpPr txBox="true"/>
          <p:nvPr/>
        </p:nvSpPr>
        <p:spPr>
          <a:xfrm rot="0">
            <a:off x="4108006" y="8734425"/>
            <a:ext cx="10474523"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DejaVu Serif"/>
              </a:rPr>
              <a:t>Sơ đồ sự khác biệt giữa Ephemeral State và App State</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EDF0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329348"/>
            <a:chOff x="0" y="0"/>
            <a:chExt cx="10327906" cy="750732"/>
          </a:xfrm>
        </p:grpSpPr>
        <p:sp>
          <p:nvSpPr>
            <p:cNvPr name="Freeform 3" id="3"/>
            <p:cNvSpPr/>
            <p:nvPr/>
          </p:nvSpPr>
          <p:spPr>
            <a:xfrm flipH="false" flipV="false" rot="0">
              <a:off x="0" y="0"/>
              <a:ext cx="10327906" cy="750731"/>
            </a:xfrm>
            <a:custGeom>
              <a:avLst/>
              <a:gdLst/>
              <a:ahLst/>
              <a:cxnLst/>
              <a:rect r="r" b="b" t="t" l="l"/>
              <a:pathLst>
                <a:path h="750731" w="10327906">
                  <a:moveTo>
                    <a:pt x="0" y="0"/>
                  </a:moveTo>
                  <a:lnTo>
                    <a:pt x="10327906" y="0"/>
                  </a:lnTo>
                  <a:lnTo>
                    <a:pt x="10327906" y="750731"/>
                  </a:lnTo>
                  <a:lnTo>
                    <a:pt x="0" y="750731"/>
                  </a:lnTo>
                  <a:close/>
                </a:path>
              </a:pathLst>
            </a:custGeom>
            <a:solidFill>
              <a:srgbClr val="062424"/>
            </a:solidFill>
          </p:spPr>
        </p:sp>
      </p:grpSp>
      <p:sp>
        <p:nvSpPr>
          <p:cNvPr name="TextBox 4" id="4"/>
          <p:cNvSpPr txBox="true"/>
          <p:nvPr/>
        </p:nvSpPr>
        <p:spPr>
          <a:xfrm rot="0">
            <a:off x="173095" y="168510"/>
            <a:ext cx="8341441" cy="887552"/>
          </a:xfrm>
          <a:prstGeom prst="rect">
            <a:avLst/>
          </a:prstGeom>
        </p:spPr>
        <p:txBody>
          <a:bodyPr anchor="t" rtlCol="false" tIns="0" lIns="0" bIns="0" rIns="0">
            <a:spAutoFit/>
          </a:bodyPr>
          <a:lstStyle/>
          <a:p>
            <a:pPr algn="ctr">
              <a:lnSpc>
                <a:spcPts val="7254"/>
              </a:lnSpc>
            </a:pPr>
            <a:r>
              <a:rPr lang="en-US" sz="5182">
                <a:solidFill>
                  <a:srgbClr val="FFFFFF"/>
                </a:solidFill>
                <a:latin typeface="DejaVu Serif Bold"/>
              </a:rPr>
              <a:t>Giới thiệu về Provider</a:t>
            </a:r>
          </a:p>
        </p:txBody>
      </p:sp>
      <p:sp>
        <p:nvSpPr>
          <p:cNvPr name="TextBox 5" id="5"/>
          <p:cNvSpPr txBox="true"/>
          <p:nvPr/>
        </p:nvSpPr>
        <p:spPr>
          <a:xfrm rot="0">
            <a:off x="515404" y="4079767"/>
            <a:ext cx="17573984" cy="2500769"/>
          </a:xfrm>
          <a:prstGeom prst="rect">
            <a:avLst/>
          </a:prstGeom>
        </p:spPr>
        <p:txBody>
          <a:bodyPr anchor="t" rtlCol="false" tIns="0" lIns="0" bIns="0" rIns="0">
            <a:spAutoFit/>
          </a:bodyPr>
          <a:lstStyle/>
          <a:p>
            <a:pPr marL="765266" indent="-382633" lvl="1">
              <a:lnSpc>
                <a:spcPts val="4962"/>
              </a:lnSpc>
              <a:buFont typeface="Arial"/>
              <a:buChar char="•"/>
            </a:pPr>
            <a:r>
              <a:rPr lang="en-US" sz="3544">
                <a:solidFill>
                  <a:srgbClr val="000000"/>
                </a:solidFill>
                <a:latin typeface="DejaVu Serif"/>
              </a:rPr>
              <a:t>Provider là một widget đơn giản nhất trong tất cả các provider mà thư viện cung cấp. </a:t>
            </a:r>
          </a:p>
          <a:p>
            <a:pPr marL="765266" indent="-382633" lvl="1">
              <a:lnSpc>
                <a:spcPts val="4962"/>
              </a:lnSpc>
              <a:buFont typeface="Arial"/>
              <a:buChar char="•"/>
            </a:pPr>
            <a:r>
              <a:rPr lang="en-US" sz="3544">
                <a:solidFill>
                  <a:srgbClr val="000000"/>
                </a:solidFill>
                <a:latin typeface="DejaVu Serif"/>
              </a:rPr>
              <a:t>Hiểu đơn giản là widget này sẽ cung cấp một object mà chúng ta có thể sử dụng chúng ở bất kỳ đâu trong cây widget được bao bởi Provider.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F0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199527"/>
            <a:chOff x="0" y="0"/>
            <a:chExt cx="10327906" cy="677417"/>
          </a:xfrm>
        </p:grpSpPr>
        <p:sp>
          <p:nvSpPr>
            <p:cNvPr name="Freeform 3" id="3"/>
            <p:cNvSpPr/>
            <p:nvPr/>
          </p:nvSpPr>
          <p:spPr>
            <a:xfrm flipH="false" flipV="false" rot="0">
              <a:off x="0" y="0"/>
              <a:ext cx="10327906" cy="677417"/>
            </a:xfrm>
            <a:custGeom>
              <a:avLst/>
              <a:gdLst/>
              <a:ahLst/>
              <a:cxnLst/>
              <a:rect r="r" b="b" t="t" l="l"/>
              <a:pathLst>
                <a:path h="677417" w="10327906">
                  <a:moveTo>
                    <a:pt x="0" y="0"/>
                  </a:moveTo>
                  <a:lnTo>
                    <a:pt x="10327906" y="0"/>
                  </a:lnTo>
                  <a:lnTo>
                    <a:pt x="10327906" y="677417"/>
                  </a:lnTo>
                  <a:lnTo>
                    <a:pt x="0" y="677417"/>
                  </a:lnTo>
                  <a:close/>
                </a:path>
              </a:pathLst>
            </a:custGeom>
            <a:solidFill>
              <a:srgbClr val="062424"/>
            </a:solidFill>
          </p:spPr>
        </p:sp>
      </p:grpSp>
      <p:sp>
        <p:nvSpPr>
          <p:cNvPr name="Freeform 4" id="4"/>
          <p:cNvSpPr/>
          <p:nvPr/>
        </p:nvSpPr>
        <p:spPr>
          <a:xfrm flipH="false" flipV="false" rot="0">
            <a:off x="1323132" y="2211705"/>
            <a:ext cx="3559894" cy="7710963"/>
          </a:xfrm>
          <a:custGeom>
            <a:avLst/>
            <a:gdLst/>
            <a:ahLst/>
            <a:cxnLst/>
            <a:rect r="r" b="b" t="t" l="l"/>
            <a:pathLst>
              <a:path h="7710963" w="3559894">
                <a:moveTo>
                  <a:pt x="0" y="0"/>
                </a:moveTo>
                <a:lnTo>
                  <a:pt x="3559895" y="0"/>
                </a:lnTo>
                <a:lnTo>
                  <a:pt x="3559895" y="7710963"/>
                </a:lnTo>
                <a:lnTo>
                  <a:pt x="0" y="7710963"/>
                </a:lnTo>
                <a:lnTo>
                  <a:pt x="0" y="0"/>
                </a:lnTo>
                <a:close/>
              </a:path>
            </a:pathLst>
          </a:custGeom>
          <a:blipFill>
            <a:blip r:embed="rId2"/>
            <a:stretch>
              <a:fillRect l="0" t="0" r="0" b="0"/>
            </a:stretch>
          </a:blipFill>
        </p:spPr>
      </p:sp>
      <p:sp>
        <p:nvSpPr>
          <p:cNvPr name="Freeform 5" id="5"/>
          <p:cNvSpPr/>
          <p:nvPr/>
        </p:nvSpPr>
        <p:spPr>
          <a:xfrm flipH="false" flipV="false" rot="0">
            <a:off x="7801945" y="3558647"/>
            <a:ext cx="9846818" cy="6364021"/>
          </a:xfrm>
          <a:custGeom>
            <a:avLst/>
            <a:gdLst/>
            <a:ahLst/>
            <a:cxnLst/>
            <a:rect r="r" b="b" t="t" l="l"/>
            <a:pathLst>
              <a:path h="6364021" w="9846818">
                <a:moveTo>
                  <a:pt x="0" y="0"/>
                </a:moveTo>
                <a:lnTo>
                  <a:pt x="9846818" y="0"/>
                </a:lnTo>
                <a:lnTo>
                  <a:pt x="9846818" y="6364021"/>
                </a:lnTo>
                <a:lnTo>
                  <a:pt x="0" y="6364021"/>
                </a:lnTo>
                <a:lnTo>
                  <a:pt x="0" y="0"/>
                </a:lnTo>
                <a:close/>
              </a:path>
            </a:pathLst>
          </a:custGeom>
          <a:blipFill>
            <a:blip r:embed="rId3"/>
            <a:stretch>
              <a:fillRect l="0" t="0" r="0" b="0"/>
            </a:stretch>
          </a:blipFill>
        </p:spPr>
      </p:sp>
      <p:sp>
        <p:nvSpPr>
          <p:cNvPr name="TextBox 6" id="6"/>
          <p:cNvSpPr txBox="true"/>
          <p:nvPr/>
        </p:nvSpPr>
        <p:spPr>
          <a:xfrm rot="0">
            <a:off x="173095" y="168510"/>
            <a:ext cx="8341441" cy="887552"/>
          </a:xfrm>
          <a:prstGeom prst="rect">
            <a:avLst/>
          </a:prstGeom>
        </p:spPr>
        <p:txBody>
          <a:bodyPr anchor="t" rtlCol="false" tIns="0" lIns="0" bIns="0" rIns="0">
            <a:spAutoFit/>
          </a:bodyPr>
          <a:lstStyle/>
          <a:p>
            <a:pPr algn="ctr">
              <a:lnSpc>
                <a:spcPts val="7254"/>
              </a:lnSpc>
            </a:pPr>
            <a:r>
              <a:rPr lang="en-US" sz="5182">
                <a:solidFill>
                  <a:srgbClr val="FFFFFF"/>
                </a:solidFill>
                <a:latin typeface="DejaVu Serif Bold"/>
              </a:rPr>
              <a:t>Giới thiệu về Provider</a:t>
            </a:r>
          </a:p>
        </p:txBody>
      </p:sp>
      <p:sp>
        <p:nvSpPr>
          <p:cNvPr name="TextBox 7" id="7"/>
          <p:cNvSpPr txBox="true"/>
          <p:nvPr/>
        </p:nvSpPr>
        <p:spPr>
          <a:xfrm rot="0">
            <a:off x="0" y="1489538"/>
            <a:ext cx="8121661" cy="504826"/>
          </a:xfrm>
          <a:prstGeom prst="rect">
            <a:avLst/>
          </a:prstGeom>
        </p:spPr>
        <p:txBody>
          <a:bodyPr anchor="t" rtlCol="false" tIns="0" lIns="0" bIns="0" rIns="0">
            <a:spAutoFit/>
          </a:bodyPr>
          <a:lstStyle/>
          <a:p>
            <a:pPr algn="ctr" marL="647694" indent="-323847" lvl="1">
              <a:lnSpc>
                <a:spcPts val="4199"/>
              </a:lnSpc>
              <a:buFont typeface="Arial"/>
              <a:buChar char="•"/>
            </a:pPr>
            <a:r>
              <a:rPr lang="en-US" sz="2999">
                <a:solidFill>
                  <a:srgbClr val="000000"/>
                </a:solidFill>
                <a:latin typeface="DejaVu Serif"/>
              </a:rPr>
              <a:t> Tạo 1 project nhỏ và có UI như sau</a:t>
            </a:r>
          </a:p>
        </p:txBody>
      </p:sp>
      <p:sp>
        <p:nvSpPr>
          <p:cNvPr name="TextBox 8" id="8"/>
          <p:cNvSpPr txBox="true"/>
          <p:nvPr/>
        </p:nvSpPr>
        <p:spPr>
          <a:xfrm rot="0">
            <a:off x="9144000" y="1156164"/>
            <a:ext cx="6653601" cy="2657475"/>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DejaVu Serif"/>
              </a:rPr>
              <a:t>Add thư viện vào project</a:t>
            </a:r>
          </a:p>
          <a:p>
            <a:pPr algn="just">
              <a:lnSpc>
                <a:spcPts val="4200"/>
              </a:lnSpc>
              <a:spcBef>
                <a:spcPct val="0"/>
              </a:spcBef>
            </a:pPr>
            <a:r>
              <a:rPr lang="en-US" sz="3000">
                <a:solidFill>
                  <a:srgbClr val="000000"/>
                </a:solidFill>
                <a:latin typeface="DejaVu Serif"/>
              </a:rPr>
              <a:t>dependencies:</a:t>
            </a:r>
          </a:p>
          <a:p>
            <a:pPr algn="just">
              <a:lnSpc>
                <a:spcPts val="4200"/>
              </a:lnSpc>
              <a:spcBef>
                <a:spcPct val="0"/>
              </a:spcBef>
            </a:pPr>
            <a:r>
              <a:rPr lang="en-US" sz="3000">
                <a:solidFill>
                  <a:srgbClr val="000000"/>
                </a:solidFill>
                <a:latin typeface="DejaVu Serif"/>
              </a:rPr>
              <a:t>  provider: ^5.0.0</a:t>
            </a:r>
          </a:p>
          <a:p>
            <a:pPr algn="just">
              <a:lnSpc>
                <a:spcPts val="4200"/>
              </a:lnSpc>
              <a:spcBef>
                <a:spcPct val="0"/>
              </a:spcBef>
            </a:pPr>
            <a:r>
              <a:rPr lang="en-US" sz="3000">
                <a:solidFill>
                  <a:srgbClr val="000000"/>
                </a:solidFill>
                <a:latin typeface="DejaVu Serif"/>
              </a:rPr>
              <a:t>vào file pubspec.yaml</a:t>
            </a:r>
          </a:p>
          <a:p>
            <a:pPr algn="just">
              <a:lnSpc>
                <a:spcPts val="420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F0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329348"/>
            <a:chOff x="0" y="0"/>
            <a:chExt cx="10327906" cy="750732"/>
          </a:xfrm>
        </p:grpSpPr>
        <p:sp>
          <p:nvSpPr>
            <p:cNvPr name="Freeform 3" id="3"/>
            <p:cNvSpPr/>
            <p:nvPr/>
          </p:nvSpPr>
          <p:spPr>
            <a:xfrm flipH="false" flipV="false" rot="0">
              <a:off x="0" y="0"/>
              <a:ext cx="10327906" cy="750731"/>
            </a:xfrm>
            <a:custGeom>
              <a:avLst/>
              <a:gdLst/>
              <a:ahLst/>
              <a:cxnLst/>
              <a:rect r="r" b="b" t="t" l="l"/>
              <a:pathLst>
                <a:path h="750731" w="10327906">
                  <a:moveTo>
                    <a:pt x="0" y="0"/>
                  </a:moveTo>
                  <a:lnTo>
                    <a:pt x="10327906" y="0"/>
                  </a:lnTo>
                  <a:lnTo>
                    <a:pt x="10327906" y="750731"/>
                  </a:lnTo>
                  <a:lnTo>
                    <a:pt x="0" y="750731"/>
                  </a:lnTo>
                  <a:close/>
                </a:path>
              </a:pathLst>
            </a:custGeom>
            <a:solidFill>
              <a:srgbClr val="062424"/>
            </a:solidFill>
          </p:spPr>
        </p:sp>
      </p:grpSp>
      <p:sp>
        <p:nvSpPr>
          <p:cNvPr name="Freeform 4" id="4"/>
          <p:cNvSpPr/>
          <p:nvPr/>
        </p:nvSpPr>
        <p:spPr>
          <a:xfrm flipH="false" flipV="false" rot="0">
            <a:off x="5007301" y="3730238"/>
            <a:ext cx="7014470" cy="4990160"/>
          </a:xfrm>
          <a:custGeom>
            <a:avLst/>
            <a:gdLst/>
            <a:ahLst/>
            <a:cxnLst/>
            <a:rect r="r" b="b" t="t" l="l"/>
            <a:pathLst>
              <a:path h="4990160" w="7014470">
                <a:moveTo>
                  <a:pt x="0" y="0"/>
                </a:moveTo>
                <a:lnTo>
                  <a:pt x="7014470" y="0"/>
                </a:lnTo>
                <a:lnTo>
                  <a:pt x="7014470" y="4990160"/>
                </a:lnTo>
                <a:lnTo>
                  <a:pt x="0" y="4990160"/>
                </a:lnTo>
                <a:lnTo>
                  <a:pt x="0" y="0"/>
                </a:lnTo>
                <a:close/>
              </a:path>
            </a:pathLst>
          </a:custGeom>
          <a:blipFill>
            <a:blip r:embed="rId2"/>
            <a:stretch>
              <a:fillRect l="0" t="0" r="0" b="0"/>
            </a:stretch>
          </a:blipFill>
        </p:spPr>
      </p:sp>
      <p:sp>
        <p:nvSpPr>
          <p:cNvPr name="TextBox 5" id="5"/>
          <p:cNvSpPr txBox="true"/>
          <p:nvPr/>
        </p:nvSpPr>
        <p:spPr>
          <a:xfrm rot="0">
            <a:off x="173095" y="168510"/>
            <a:ext cx="8341441" cy="887552"/>
          </a:xfrm>
          <a:prstGeom prst="rect">
            <a:avLst/>
          </a:prstGeom>
        </p:spPr>
        <p:txBody>
          <a:bodyPr anchor="t" rtlCol="false" tIns="0" lIns="0" bIns="0" rIns="0">
            <a:spAutoFit/>
          </a:bodyPr>
          <a:lstStyle/>
          <a:p>
            <a:pPr algn="ctr">
              <a:lnSpc>
                <a:spcPts val="7254"/>
              </a:lnSpc>
            </a:pPr>
            <a:r>
              <a:rPr lang="en-US" sz="5182">
                <a:solidFill>
                  <a:srgbClr val="FFFFFF"/>
                </a:solidFill>
                <a:latin typeface="DejaVu Serif Bold"/>
              </a:rPr>
              <a:t>Giới thiệu về Provider</a:t>
            </a:r>
          </a:p>
        </p:txBody>
      </p:sp>
      <p:sp>
        <p:nvSpPr>
          <p:cNvPr name="TextBox 6" id="6"/>
          <p:cNvSpPr txBox="true"/>
          <p:nvPr/>
        </p:nvSpPr>
        <p:spPr>
          <a:xfrm rot="0">
            <a:off x="173095" y="2181969"/>
            <a:ext cx="14047179" cy="614819"/>
          </a:xfrm>
          <a:prstGeom prst="rect">
            <a:avLst/>
          </a:prstGeom>
        </p:spPr>
        <p:txBody>
          <a:bodyPr anchor="t" rtlCol="false" tIns="0" lIns="0" bIns="0" rIns="0">
            <a:spAutoFit/>
          </a:bodyPr>
          <a:lstStyle/>
          <a:p>
            <a:pPr marL="765266" indent="-382633" lvl="1">
              <a:lnSpc>
                <a:spcPts val="4962"/>
              </a:lnSpc>
              <a:buFont typeface="Arial"/>
              <a:buChar char="•"/>
            </a:pPr>
            <a:r>
              <a:rPr lang="en-US" sz="3544">
                <a:solidFill>
                  <a:srgbClr val="000000"/>
                </a:solidFill>
                <a:latin typeface="DejaVu Serif"/>
              </a:rPr>
              <a:t>Giả sử với ví dụ trên, chúng ta có một object như sau:</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56062"/>
            <a:chOff x="0" y="0"/>
            <a:chExt cx="10327906" cy="596397"/>
          </a:xfrm>
        </p:grpSpPr>
        <p:sp>
          <p:nvSpPr>
            <p:cNvPr name="Freeform 3" id="3"/>
            <p:cNvSpPr/>
            <p:nvPr/>
          </p:nvSpPr>
          <p:spPr>
            <a:xfrm flipH="false" flipV="false" rot="0">
              <a:off x="0" y="0"/>
              <a:ext cx="10327906" cy="596397"/>
            </a:xfrm>
            <a:custGeom>
              <a:avLst/>
              <a:gdLst/>
              <a:ahLst/>
              <a:cxnLst/>
              <a:rect r="r" b="b" t="t" l="l"/>
              <a:pathLst>
                <a:path h="596397" w="10327906">
                  <a:moveTo>
                    <a:pt x="0" y="0"/>
                  </a:moveTo>
                  <a:lnTo>
                    <a:pt x="10327906" y="0"/>
                  </a:lnTo>
                  <a:lnTo>
                    <a:pt x="10327906" y="596397"/>
                  </a:lnTo>
                  <a:lnTo>
                    <a:pt x="0" y="596397"/>
                  </a:lnTo>
                  <a:close/>
                </a:path>
              </a:pathLst>
            </a:custGeom>
            <a:solidFill>
              <a:srgbClr val="062424"/>
            </a:solidFill>
          </p:spPr>
        </p:sp>
      </p:grpSp>
      <p:sp>
        <p:nvSpPr>
          <p:cNvPr name="Freeform 4" id="4"/>
          <p:cNvSpPr/>
          <p:nvPr/>
        </p:nvSpPr>
        <p:spPr>
          <a:xfrm flipH="false" flipV="false" rot="0">
            <a:off x="1028700" y="2787281"/>
            <a:ext cx="5973664" cy="6093691"/>
          </a:xfrm>
          <a:custGeom>
            <a:avLst/>
            <a:gdLst/>
            <a:ahLst/>
            <a:cxnLst/>
            <a:rect r="r" b="b" t="t" l="l"/>
            <a:pathLst>
              <a:path h="6093691" w="5973664">
                <a:moveTo>
                  <a:pt x="0" y="0"/>
                </a:moveTo>
                <a:lnTo>
                  <a:pt x="5973664" y="0"/>
                </a:lnTo>
                <a:lnTo>
                  <a:pt x="5973664" y="6093691"/>
                </a:lnTo>
                <a:lnTo>
                  <a:pt x="0" y="6093691"/>
                </a:lnTo>
                <a:lnTo>
                  <a:pt x="0" y="0"/>
                </a:lnTo>
                <a:close/>
              </a:path>
            </a:pathLst>
          </a:custGeom>
          <a:blipFill>
            <a:blip r:embed="rId2"/>
            <a:stretch>
              <a:fillRect l="0" t="0" r="0" b="0"/>
            </a:stretch>
          </a:blipFill>
        </p:spPr>
      </p:sp>
      <p:sp>
        <p:nvSpPr>
          <p:cNvPr name="Freeform 5" id="5"/>
          <p:cNvSpPr/>
          <p:nvPr/>
        </p:nvSpPr>
        <p:spPr>
          <a:xfrm flipH="false" flipV="false" rot="0">
            <a:off x="8439146" y="2787281"/>
            <a:ext cx="8820154" cy="6183743"/>
          </a:xfrm>
          <a:custGeom>
            <a:avLst/>
            <a:gdLst/>
            <a:ahLst/>
            <a:cxnLst/>
            <a:rect r="r" b="b" t="t" l="l"/>
            <a:pathLst>
              <a:path h="6183743" w="8820154">
                <a:moveTo>
                  <a:pt x="0" y="0"/>
                </a:moveTo>
                <a:lnTo>
                  <a:pt x="8820154" y="0"/>
                </a:lnTo>
                <a:lnTo>
                  <a:pt x="8820154" y="6183743"/>
                </a:lnTo>
                <a:lnTo>
                  <a:pt x="0" y="6183743"/>
                </a:lnTo>
                <a:lnTo>
                  <a:pt x="0" y="0"/>
                </a:lnTo>
                <a:close/>
              </a:path>
            </a:pathLst>
          </a:custGeom>
          <a:blipFill>
            <a:blip r:embed="rId3"/>
            <a:stretch>
              <a:fillRect l="0" t="0" r="0" b="0"/>
            </a:stretch>
          </a:blipFill>
        </p:spPr>
      </p:sp>
      <p:sp>
        <p:nvSpPr>
          <p:cNvPr name="TextBox 6" id="6"/>
          <p:cNvSpPr txBox="true"/>
          <p:nvPr/>
        </p:nvSpPr>
        <p:spPr>
          <a:xfrm rot="0">
            <a:off x="97705" y="31868"/>
            <a:ext cx="8341441" cy="887552"/>
          </a:xfrm>
          <a:prstGeom prst="rect">
            <a:avLst/>
          </a:prstGeom>
        </p:spPr>
        <p:txBody>
          <a:bodyPr anchor="t" rtlCol="false" tIns="0" lIns="0" bIns="0" rIns="0">
            <a:spAutoFit/>
          </a:bodyPr>
          <a:lstStyle/>
          <a:p>
            <a:pPr algn="ctr">
              <a:lnSpc>
                <a:spcPts val="7254"/>
              </a:lnSpc>
            </a:pPr>
            <a:r>
              <a:rPr lang="en-US" sz="5182">
                <a:solidFill>
                  <a:srgbClr val="FFFFFF"/>
                </a:solidFill>
                <a:latin typeface="DejaVu Serif Bold"/>
              </a:rPr>
              <a:t>Giới thiệu về Provider</a:t>
            </a:r>
          </a:p>
        </p:txBody>
      </p:sp>
      <p:sp>
        <p:nvSpPr>
          <p:cNvPr name="TextBox 7" id="7"/>
          <p:cNvSpPr txBox="true"/>
          <p:nvPr/>
        </p:nvSpPr>
        <p:spPr>
          <a:xfrm rot="0">
            <a:off x="0" y="1220028"/>
            <a:ext cx="17860632" cy="10572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DejaVu Serif"/>
              </a:rPr>
              <a:t>Chúng ta sẽ wrap widget trong ví dụ bởi một Provider. Để lấy được object này trong các widget con, chúng ta cần sử dụng Consumer như sau: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56062"/>
            <a:chOff x="0" y="0"/>
            <a:chExt cx="10327906" cy="596397"/>
          </a:xfrm>
        </p:grpSpPr>
        <p:sp>
          <p:nvSpPr>
            <p:cNvPr name="Freeform 3" id="3"/>
            <p:cNvSpPr/>
            <p:nvPr/>
          </p:nvSpPr>
          <p:spPr>
            <a:xfrm flipH="false" flipV="false" rot="0">
              <a:off x="0" y="0"/>
              <a:ext cx="10327906" cy="596397"/>
            </a:xfrm>
            <a:custGeom>
              <a:avLst/>
              <a:gdLst/>
              <a:ahLst/>
              <a:cxnLst/>
              <a:rect r="r" b="b" t="t" l="l"/>
              <a:pathLst>
                <a:path h="596397" w="10327906">
                  <a:moveTo>
                    <a:pt x="0" y="0"/>
                  </a:moveTo>
                  <a:lnTo>
                    <a:pt x="10327906" y="0"/>
                  </a:lnTo>
                  <a:lnTo>
                    <a:pt x="10327906" y="596397"/>
                  </a:lnTo>
                  <a:lnTo>
                    <a:pt x="0" y="596397"/>
                  </a:lnTo>
                  <a:close/>
                </a:path>
              </a:pathLst>
            </a:custGeom>
            <a:solidFill>
              <a:srgbClr val="062424"/>
            </a:solidFill>
          </p:spPr>
        </p:sp>
      </p:grpSp>
      <p:sp>
        <p:nvSpPr>
          <p:cNvPr name="Freeform 4" id="4"/>
          <p:cNvSpPr/>
          <p:nvPr/>
        </p:nvSpPr>
        <p:spPr>
          <a:xfrm flipH="false" flipV="false" rot="0">
            <a:off x="13452110" y="1399511"/>
            <a:ext cx="3964048" cy="8586386"/>
          </a:xfrm>
          <a:custGeom>
            <a:avLst/>
            <a:gdLst/>
            <a:ahLst/>
            <a:cxnLst/>
            <a:rect r="r" b="b" t="t" l="l"/>
            <a:pathLst>
              <a:path h="8586386" w="3964048">
                <a:moveTo>
                  <a:pt x="0" y="0"/>
                </a:moveTo>
                <a:lnTo>
                  <a:pt x="3964049" y="0"/>
                </a:lnTo>
                <a:lnTo>
                  <a:pt x="3964049" y="8586386"/>
                </a:lnTo>
                <a:lnTo>
                  <a:pt x="0" y="8586386"/>
                </a:lnTo>
                <a:lnTo>
                  <a:pt x="0" y="0"/>
                </a:lnTo>
                <a:close/>
              </a:path>
            </a:pathLst>
          </a:custGeom>
          <a:blipFill>
            <a:blip r:embed="rId2"/>
            <a:stretch>
              <a:fillRect l="0" t="0" r="0" b="0"/>
            </a:stretch>
          </a:blipFill>
        </p:spPr>
      </p:sp>
      <p:pic>
        <p:nvPicPr>
          <p:cNvPr name="Picture 5" id="5"/>
          <p:cNvPicPr>
            <a:picLocks noChangeAspect="true"/>
          </p:cNvPicPr>
          <p:nvPr/>
        </p:nvPicPr>
        <p:blipFill>
          <a:blip r:embed="rId3"/>
          <a:srcRect l="0" t="0" r="0" b="0"/>
          <a:stretch>
            <a:fillRect/>
          </a:stretch>
        </p:blipFill>
        <p:spPr>
          <a:xfrm flipH="false" flipV="false" rot="0">
            <a:off x="441427" y="1723153"/>
            <a:ext cx="2634647" cy="1699347"/>
          </a:xfrm>
          <a:prstGeom prst="rect">
            <a:avLst/>
          </a:prstGeom>
        </p:spPr>
      </p:pic>
      <p:sp>
        <p:nvSpPr>
          <p:cNvPr name="Freeform 6" id="6"/>
          <p:cNvSpPr/>
          <p:nvPr/>
        </p:nvSpPr>
        <p:spPr>
          <a:xfrm flipH="false" flipV="false" rot="0">
            <a:off x="441427" y="5143500"/>
            <a:ext cx="2180680" cy="1553361"/>
          </a:xfrm>
          <a:custGeom>
            <a:avLst/>
            <a:gdLst/>
            <a:ahLst/>
            <a:cxnLst/>
            <a:rect r="r" b="b" t="t" l="l"/>
            <a:pathLst>
              <a:path h="1553361" w="2180680">
                <a:moveTo>
                  <a:pt x="0" y="0"/>
                </a:moveTo>
                <a:lnTo>
                  <a:pt x="2180681" y="0"/>
                </a:lnTo>
                <a:lnTo>
                  <a:pt x="2180681" y="1553361"/>
                </a:lnTo>
                <a:lnTo>
                  <a:pt x="0" y="15533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31868"/>
            <a:ext cx="8341441" cy="887552"/>
          </a:xfrm>
          <a:prstGeom prst="rect">
            <a:avLst/>
          </a:prstGeom>
        </p:spPr>
        <p:txBody>
          <a:bodyPr anchor="t" rtlCol="false" tIns="0" lIns="0" bIns="0" rIns="0">
            <a:spAutoFit/>
          </a:bodyPr>
          <a:lstStyle/>
          <a:p>
            <a:pPr algn="ctr">
              <a:lnSpc>
                <a:spcPts val="7254"/>
              </a:lnSpc>
            </a:pPr>
            <a:r>
              <a:rPr lang="en-US" sz="5182">
                <a:solidFill>
                  <a:srgbClr val="FFFFFF"/>
                </a:solidFill>
                <a:latin typeface="DejaVu Serif Bold"/>
              </a:rPr>
              <a:t>Giới thiệu về Provider</a:t>
            </a:r>
          </a:p>
        </p:txBody>
      </p:sp>
      <p:sp>
        <p:nvSpPr>
          <p:cNvPr name="TextBox 8" id="8"/>
          <p:cNvSpPr txBox="true"/>
          <p:nvPr/>
        </p:nvSpPr>
        <p:spPr>
          <a:xfrm rot="0">
            <a:off x="3076074" y="5853506"/>
            <a:ext cx="9138339" cy="2018641"/>
          </a:xfrm>
          <a:prstGeom prst="rect">
            <a:avLst/>
          </a:prstGeom>
        </p:spPr>
        <p:txBody>
          <a:bodyPr anchor="t" rtlCol="false" tIns="0" lIns="0" bIns="0" rIns="0">
            <a:spAutoFit/>
          </a:bodyPr>
          <a:lstStyle/>
          <a:p>
            <a:pPr>
              <a:lnSpc>
                <a:spcPts val="4001"/>
              </a:lnSpc>
            </a:pPr>
            <a:r>
              <a:rPr lang="en-US" sz="2857">
                <a:solidFill>
                  <a:srgbClr val="000000"/>
                </a:solidFill>
                <a:latin typeface="DejaVu Serif"/>
              </a:rPr>
              <a:t>Câu trả lời là không bởi vì Provider chỉ đơn giản cung cấp một object là mymodel cho các widget con của nó, chứ ko lắng nghe bất cứ sự thay đổi nào của mymodel.</a:t>
            </a:r>
          </a:p>
        </p:txBody>
      </p:sp>
      <p:sp>
        <p:nvSpPr>
          <p:cNvPr name="TextBox 9" id="9"/>
          <p:cNvSpPr txBox="true"/>
          <p:nvPr/>
        </p:nvSpPr>
        <p:spPr>
          <a:xfrm rot="0">
            <a:off x="3474117" y="2237794"/>
            <a:ext cx="7878580" cy="1018921"/>
          </a:xfrm>
          <a:prstGeom prst="rect">
            <a:avLst/>
          </a:prstGeom>
        </p:spPr>
        <p:txBody>
          <a:bodyPr anchor="t" rtlCol="false" tIns="0" lIns="0" bIns="0" rIns="0">
            <a:spAutoFit/>
          </a:bodyPr>
          <a:lstStyle/>
          <a:p>
            <a:pPr algn="ctr">
              <a:lnSpc>
                <a:spcPts val="4003"/>
              </a:lnSpc>
              <a:spcBef>
                <a:spcPct val="0"/>
              </a:spcBef>
            </a:pPr>
            <a:r>
              <a:rPr lang="en-US" sz="2859">
                <a:solidFill>
                  <a:srgbClr val="000000"/>
                </a:solidFill>
                <a:latin typeface="DejaVu Serif Bold Italics"/>
              </a:rPr>
              <a:t>Vậy khi chúng ta nhấn vào button thì text trên có Text có thay đổi không?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56062"/>
            <a:chOff x="0" y="0"/>
            <a:chExt cx="10327906" cy="596397"/>
          </a:xfrm>
        </p:grpSpPr>
        <p:sp>
          <p:nvSpPr>
            <p:cNvPr name="Freeform 3" id="3"/>
            <p:cNvSpPr/>
            <p:nvPr/>
          </p:nvSpPr>
          <p:spPr>
            <a:xfrm flipH="false" flipV="false" rot="0">
              <a:off x="0" y="0"/>
              <a:ext cx="10327906" cy="596397"/>
            </a:xfrm>
            <a:custGeom>
              <a:avLst/>
              <a:gdLst/>
              <a:ahLst/>
              <a:cxnLst/>
              <a:rect r="r" b="b" t="t" l="l"/>
              <a:pathLst>
                <a:path h="596397" w="10327906">
                  <a:moveTo>
                    <a:pt x="0" y="0"/>
                  </a:moveTo>
                  <a:lnTo>
                    <a:pt x="10327906" y="0"/>
                  </a:lnTo>
                  <a:lnTo>
                    <a:pt x="10327906" y="596397"/>
                  </a:lnTo>
                  <a:lnTo>
                    <a:pt x="0" y="596397"/>
                  </a:lnTo>
                  <a:close/>
                </a:path>
              </a:pathLst>
            </a:custGeom>
            <a:solidFill>
              <a:srgbClr val="062424"/>
            </a:solidFill>
          </p:spPr>
        </p:sp>
      </p:grpSp>
      <p:sp>
        <p:nvSpPr>
          <p:cNvPr name="TextBox 4" id="4"/>
          <p:cNvSpPr txBox="true"/>
          <p:nvPr/>
        </p:nvSpPr>
        <p:spPr>
          <a:xfrm rot="0">
            <a:off x="129821" y="31868"/>
            <a:ext cx="8341441" cy="887552"/>
          </a:xfrm>
          <a:prstGeom prst="rect">
            <a:avLst/>
          </a:prstGeom>
        </p:spPr>
        <p:txBody>
          <a:bodyPr anchor="t" rtlCol="false" tIns="0" lIns="0" bIns="0" rIns="0">
            <a:spAutoFit/>
          </a:bodyPr>
          <a:lstStyle/>
          <a:p>
            <a:pPr algn="ctr">
              <a:lnSpc>
                <a:spcPts val="7254"/>
              </a:lnSpc>
            </a:pPr>
            <a:r>
              <a:rPr lang="en-US" sz="5182">
                <a:solidFill>
                  <a:srgbClr val="FFFFFF"/>
                </a:solidFill>
                <a:latin typeface="DejaVu Serif Bold"/>
              </a:rPr>
              <a:t>Giới thiệu về Provider</a:t>
            </a:r>
          </a:p>
        </p:txBody>
      </p:sp>
      <p:sp>
        <p:nvSpPr>
          <p:cNvPr name="TextBox 5" id="5"/>
          <p:cNvSpPr txBox="true"/>
          <p:nvPr/>
        </p:nvSpPr>
        <p:spPr>
          <a:xfrm rot="0">
            <a:off x="1028700" y="1158251"/>
            <a:ext cx="7666613" cy="797522"/>
          </a:xfrm>
          <a:prstGeom prst="rect">
            <a:avLst/>
          </a:prstGeom>
        </p:spPr>
        <p:txBody>
          <a:bodyPr anchor="t" rtlCol="false" tIns="0" lIns="0" bIns="0" rIns="0">
            <a:spAutoFit/>
          </a:bodyPr>
          <a:lstStyle/>
          <a:p>
            <a:pPr algn="ctr">
              <a:lnSpc>
                <a:spcPts val="6308"/>
              </a:lnSpc>
            </a:pPr>
            <a:r>
              <a:rPr lang="en-US" sz="4505">
                <a:solidFill>
                  <a:srgbClr val="000000"/>
                </a:solidFill>
                <a:latin typeface="DejaVu Serif Bold"/>
              </a:rPr>
              <a:t>ChangeNotifierProvider</a:t>
            </a:r>
          </a:p>
        </p:txBody>
      </p:sp>
      <p:sp>
        <p:nvSpPr>
          <p:cNvPr name="TextBox 6" id="6"/>
          <p:cNvSpPr txBox="true"/>
          <p:nvPr/>
        </p:nvSpPr>
        <p:spPr>
          <a:xfrm rot="0">
            <a:off x="346189" y="2242230"/>
            <a:ext cx="17271068" cy="1552576"/>
          </a:xfrm>
          <a:prstGeom prst="rect">
            <a:avLst/>
          </a:prstGeom>
        </p:spPr>
        <p:txBody>
          <a:bodyPr anchor="t" rtlCol="false" tIns="0" lIns="0" bIns="0" rIns="0">
            <a:spAutoFit/>
          </a:bodyPr>
          <a:lstStyle/>
          <a:p>
            <a:pPr algn="just">
              <a:lnSpc>
                <a:spcPts val="4199"/>
              </a:lnSpc>
              <a:spcBef>
                <a:spcPct val="0"/>
              </a:spcBef>
            </a:pPr>
            <a:r>
              <a:rPr lang="en-US" sz="2999">
                <a:solidFill>
                  <a:srgbClr val="000000"/>
                </a:solidFill>
                <a:latin typeface="DejaVu Serif"/>
              </a:rPr>
              <a:t>Không giống như Provider, ChangeNotifierProvider sẽ lắng nghe sự thay đổi của object mà nó cung cấp. Khi object có sự thay đổi, widget được return từ builder function của Consumer sẽ được render lại.</a:t>
            </a:r>
          </a:p>
        </p:txBody>
      </p:sp>
      <p:sp>
        <p:nvSpPr>
          <p:cNvPr name="TextBox 7" id="7"/>
          <p:cNvSpPr txBox="true"/>
          <p:nvPr/>
        </p:nvSpPr>
        <p:spPr>
          <a:xfrm rot="0">
            <a:off x="345464" y="4741544"/>
            <a:ext cx="6635611" cy="4257675"/>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DejaVu Serif"/>
              </a:rPr>
              <a:t>Model của chúng ta cần sử dụng ChangeNotifie (mixin hoặc extends). Khi thay đổi thuộc tính của model, chúng ta sẽ call notifyListeners(), khi đó ChangeNotifierProvider sẽ thông báo cho tất cả Consumer liên quan để rebuild.</a:t>
            </a:r>
          </a:p>
        </p:txBody>
      </p:sp>
      <p:sp>
        <p:nvSpPr>
          <p:cNvPr name="Freeform 8" id="8"/>
          <p:cNvSpPr/>
          <p:nvPr/>
        </p:nvSpPr>
        <p:spPr>
          <a:xfrm flipH="false" flipV="false" rot="0">
            <a:off x="7671929" y="4570214"/>
            <a:ext cx="5195865" cy="5519665"/>
          </a:xfrm>
          <a:custGeom>
            <a:avLst/>
            <a:gdLst/>
            <a:ahLst/>
            <a:cxnLst/>
            <a:rect r="r" b="b" t="t" l="l"/>
            <a:pathLst>
              <a:path h="5519665" w="5195865">
                <a:moveTo>
                  <a:pt x="0" y="0"/>
                </a:moveTo>
                <a:lnTo>
                  <a:pt x="5195865" y="0"/>
                </a:lnTo>
                <a:lnTo>
                  <a:pt x="5195865" y="5519666"/>
                </a:lnTo>
                <a:lnTo>
                  <a:pt x="0" y="5519666"/>
                </a:lnTo>
                <a:lnTo>
                  <a:pt x="0" y="0"/>
                </a:lnTo>
                <a:close/>
              </a:path>
            </a:pathLst>
          </a:custGeom>
          <a:blipFill>
            <a:blip r:embed="rId2"/>
            <a:stretch>
              <a:fillRect l="0" t="0" r="0" b="0"/>
            </a:stretch>
          </a:blipFill>
        </p:spPr>
      </p:sp>
      <p:sp>
        <p:nvSpPr>
          <p:cNvPr name="Freeform 9" id="9"/>
          <p:cNvSpPr/>
          <p:nvPr/>
        </p:nvSpPr>
        <p:spPr>
          <a:xfrm flipH="false" flipV="false" rot="0">
            <a:off x="13277369" y="4570214"/>
            <a:ext cx="5010631" cy="5569821"/>
          </a:xfrm>
          <a:custGeom>
            <a:avLst/>
            <a:gdLst/>
            <a:ahLst/>
            <a:cxnLst/>
            <a:rect r="r" b="b" t="t" l="l"/>
            <a:pathLst>
              <a:path h="5569821" w="5010631">
                <a:moveTo>
                  <a:pt x="0" y="0"/>
                </a:moveTo>
                <a:lnTo>
                  <a:pt x="5010631" y="0"/>
                </a:lnTo>
                <a:lnTo>
                  <a:pt x="5010631" y="5569821"/>
                </a:lnTo>
                <a:lnTo>
                  <a:pt x="0" y="5569821"/>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56062"/>
            <a:chOff x="0" y="0"/>
            <a:chExt cx="10327906" cy="596397"/>
          </a:xfrm>
        </p:grpSpPr>
        <p:sp>
          <p:nvSpPr>
            <p:cNvPr name="Freeform 3" id="3"/>
            <p:cNvSpPr/>
            <p:nvPr/>
          </p:nvSpPr>
          <p:spPr>
            <a:xfrm flipH="false" flipV="false" rot="0">
              <a:off x="0" y="0"/>
              <a:ext cx="10327906" cy="596397"/>
            </a:xfrm>
            <a:custGeom>
              <a:avLst/>
              <a:gdLst/>
              <a:ahLst/>
              <a:cxnLst/>
              <a:rect r="r" b="b" t="t" l="l"/>
              <a:pathLst>
                <a:path h="596397" w="10327906">
                  <a:moveTo>
                    <a:pt x="0" y="0"/>
                  </a:moveTo>
                  <a:lnTo>
                    <a:pt x="10327906" y="0"/>
                  </a:lnTo>
                  <a:lnTo>
                    <a:pt x="10327906" y="596397"/>
                  </a:lnTo>
                  <a:lnTo>
                    <a:pt x="0" y="596397"/>
                  </a:lnTo>
                  <a:close/>
                </a:path>
              </a:pathLst>
            </a:custGeom>
            <a:solidFill>
              <a:srgbClr val="062424"/>
            </a:solidFill>
          </p:spPr>
        </p:sp>
      </p:grpSp>
      <p:pic>
        <p:nvPicPr>
          <p:cNvPr name="Picture 4" id="4">
            <a:hlinkClick action="ppaction://media"/>
          </p:cNvPr>
          <p:cNvPicPr>
            <a:picLocks noChangeAspect="true"/>
          </p:cNvPicPr>
          <p:nvPr>
            <a:videoFile r:link="rId3"/>
            <p:extLst>
              <p:ext uri="{DAA4B4D4-6D71-4841-9C94-3DE7FCFB9230}">
                <p14:media xmlns:p14="http://schemas.microsoft.com/office/powerpoint/2010/main" r:embed="rId4">
                  <p14:trim st="13310.0000" end="-36.0000"/>
                </p14:media>
              </p:ext>
            </p:extLst>
          </p:nvPr>
        </p:nvPicPr>
        <p:blipFill>
          <a:blip r:embed="rId2"/>
          <a:srcRect l="0" t="0" r="0" b="0"/>
          <a:stretch>
            <a:fillRect/>
          </a:stretch>
        </p:blipFill>
        <p:spPr>
          <a:xfrm flipH="false" flipV="false" rot="0">
            <a:off x="545891" y="1461437"/>
            <a:ext cx="3798277" cy="8229600"/>
          </a:xfrm>
          <a:prstGeom prst="rect">
            <a:avLst/>
          </a:prstGeom>
        </p:spPr>
      </p:pic>
      <p:sp>
        <p:nvSpPr>
          <p:cNvPr name="Freeform 5" id="5"/>
          <p:cNvSpPr/>
          <p:nvPr/>
        </p:nvSpPr>
        <p:spPr>
          <a:xfrm flipH="false" flipV="false" rot="0">
            <a:off x="8226072" y="7263067"/>
            <a:ext cx="9197013" cy="2601065"/>
          </a:xfrm>
          <a:custGeom>
            <a:avLst/>
            <a:gdLst/>
            <a:ahLst/>
            <a:cxnLst/>
            <a:rect r="r" b="b" t="t" l="l"/>
            <a:pathLst>
              <a:path h="2601065" w="9197013">
                <a:moveTo>
                  <a:pt x="0" y="0"/>
                </a:moveTo>
                <a:lnTo>
                  <a:pt x="9197014" y="0"/>
                </a:lnTo>
                <a:lnTo>
                  <a:pt x="9197014" y="2601065"/>
                </a:lnTo>
                <a:lnTo>
                  <a:pt x="0" y="2601065"/>
                </a:lnTo>
                <a:lnTo>
                  <a:pt x="0" y="0"/>
                </a:lnTo>
                <a:close/>
              </a:path>
            </a:pathLst>
          </a:custGeom>
          <a:blipFill>
            <a:blip r:embed="rId5"/>
            <a:stretch>
              <a:fillRect l="0" t="0" r="0" b="0"/>
            </a:stretch>
          </a:blipFill>
        </p:spPr>
      </p:sp>
      <p:sp>
        <p:nvSpPr>
          <p:cNvPr name="Freeform 6" id="6"/>
          <p:cNvSpPr/>
          <p:nvPr/>
        </p:nvSpPr>
        <p:spPr>
          <a:xfrm flipH="false" flipV="false" rot="0">
            <a:off x="8522397" y="3674546"/>
            <a:ext cx="6470735" cy="2273953"/>
          </a:xfrm>
          <a:custGeom>
            <a:avLst/>
            <a:gdLst/>
            <a:ahLst/>
            <a:cxnLst/>
            <a:rect r="r" b="b" t="t" l="l"/>
            <a:pathLst>
              <a:path h="2273953" w="6470735">
                <a:moveTo>
                  <a:pt x="0" y="0"/>
                </a:moveTo>
                <a:lnTo>
                  <a:pt x="6470734" y="0"/>
                </a:lnTo>
                <a:lnTo>
                  <a:pt x="6470734" y="2273953"/>
                </a:lnTo>
                <a:lnTo>
                  <a:pt x="0" y="2273953"/>
                </a:lnTo>
                <a:lnTo>
                  <a:pt x="0" y="0"/>
                </a:lnTo>
                <a:close/>
              </a:path>
            </a:pathLst>
          </a:custGeom>
          <a:blipFill>
            <a:blip r:embed="rId6"/>
            <a:stretch>
              <a:fillRect l="0" t="0" r="0" b="0"/>
            </a:stretch>
          </a:blipFill>
        </p:spPr>
      </p:sp>
      <p:sp>
        <p:nvSpPr>
          <p:cNvPr name="TextBox 7" id="7"/>
          <p:cNvSpPr txBox="true"/>
          <p:nvPr/>
        </p:nvSpPr>
        <p:spPr>
          <a:xfrm rot="0">
            <a:off x="129821" y="31868"/>
            <a:ext cx="8341441" cy="887552"/>
          </a:xfrm>
          <a:prstGeom prst="rect">
            <a:avLst/>
          </a:prstGeom>
        </p:spPr>
        <p:txBody>
          <a:bodyPr anchor="t" rtlCol="false" tIns="0" lIns="0" bIns="0" rIns="0">
            <a:spAutoFit/>
          </a:bodyPr>
          <a:lstStyle/>
          <a:p>
            <a:pPr algn="ctr">
              <a:lnSpc>
                <a:spcPts val="7254"/>
              </a:lnSpc>
            </a:pPr>
            <a:r>
              <a:rPr lang="en-US" sz="5182">
                <a:solidFill>
                  <a:srgbClr val="FFFFFF"/>
                </a:solidFill>
                <a:latin typeface="DejaVu Serif Bold"/>
              </a:rPr>
              <a:t>Giới thiệu về Provider</a:t>
            </a:r>
          </a:p>
        </p:txBody>
      </p:sp>
      <p:sp>
        <p:nvSpPr>
          <p:cNvPr name="TextBox 8" id="8"/>
          <p:cNvSpPr txBox="true"/>
          <p:nvPr/>
        </p:nvSpPr>
        <p:spPr>
          <a:xfrm rot="0">
            <a:off x="5058543" y="1250998"/>
            <a:ext cx="12364543" cy="1909657"/>
          </a:xfrm>
          <a:prstGeom prst="rect">
            <a:avLst/>
          </a:prstGeom>
        </p:spPr>
        <p:txBody>
          <a:bodyPr anchor="t" rtlCol="false" tIns="0" lIns="0" bIns="0" rIns="0">
            <a:spAutoFit/>
          </a:bodyPr>
          <a:lstStyle/>
          <a:p>
            <a:pPr>
              <a:lnSpc>
                <a:spcPts val="3781"/>
              </a:lnSpc>
              <a:spcBef>
                <a:spcPct val="0"/>
              </a:spcBef>
            </a:pPr>
            <a:r>
              <a:rPr lang="en-US" sz="2701">
                <a:solidFill>
                  <a:srgbClr val="000000"/>
                </a:solidFill>
                <a:latin typeface="DejaVu Serif"/>
              </a:rPr>
              <a:t>K</a:t>
            </a:r>
            <a:r>
              <a:rPr lang="en-US" sz="2701">
                <a:solidFill>
                  <a:srgbClr val="000000"/>
                </a:solidFill>
                <a:latin typeface="DejaVu Serif"/>
              </a:rPr>
              <a:t>hi chúng ta click button, text trên Text sẽ được change từ "Hello" sang "World". Tuy nhiên rõ ràng khi cập nhật, button cũng đang nằm trong Consumer nên sẽ bị rebuild, điều này là không cần thiết. Chúng ta ko cần sử dụng Consumer cho widget này, mà sẽ chuyển: </a:t>
            </a:r>
          </a:p>
        </p:txBody>
      </p:sp>
      <p:sp>
        <p:nvSpPr>
          <p:cNvPr name="TextBox 9" id="9"/>
          <p:cNvSpPr txBox="true"/>
          <p:nvPr/>
        </p:nvSpPr>
        <p:spPr>
          <a:xfrm rot="0">
            <a:off x="6272165" y="6426876"/>
            <a:ext cx="1243207" cy="468818"/>
          </a:xfrm>
          <a:prstGeom prst="rect">
            <a:avLst/>
          </a:prstGeom>
        </p:spPr>
        <p:txBody>
          <a:bodyPr anchor="t" rtlCol="false" tIns="0" lIns="0" bIns="0" rIns="0">
            <a:spAutoFit/>
          </a:bodyPr>
          <a:lstStyle/>
          <a:p>
            <a:pPr>
              <a:lnSpc>
                <a:spcPts val="3781"/>
              </a:lnSpc>
              <a:spcBef>
                <a:spcPct val="0"/>
              </a:spcBef>
            </a:pPr>
            <a:r>
              <a:rPr lang="en-US" sz="2701">
                <a:solidFill>
                  <a:srgbClr val="000000"/>
                </a:solidFill>
                <a:latin typeface="DejaVu Serif"/>
              </a:rPr>
              <a:t>Thành:</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56062"/>
            <a:chOff x="0" y="0"/>
            <a:chExt cx="10327906" cy="596397"/>
          </a:xfrm>
        </p:grpSpPr>
        <p:sp>
          <p:nvSpPr>
            <p:cNvPr name="Freeform 3" id="3"/>
            <p:cNvSpPr/>
            <p:nvPr/>
          </p:nvSpPr>
          <p:spPr>
            <a:xfrm flipH="false" flipV="false" rot="0">
              <a:off x="0" y="0"/>
              <a:ext cx="10327906" cy="596397"/>
            </a:xfrm>
            <a:custGeom>
              <a:avLst/>
              <a:gdLst/>
              <a:ahLst/>
              <a:cxnLst/>
              <a:rect r="r" b="b" t="t" l="l"/>
              <a:pathLst>
                <a:path h="596397" w="10327906">
                  <a:moveTo>
                    <a:pt x="0" y="0"/>
                  </a:moveTo>
                  <a:lnTo>
                    <a:pt x="10327906" y="0"/>
                  </a:lnTo>
                  <a:lnTo>
                    <a:pt x="10327906" y="596397"/>
                  </a:lnTo>
                  <a:lnTo>
                    <a:pt x="0" y="596397"/>
                  </a:lnTo>
                  <a:close/>
                </a:path>
              </a:pathLst>
            </a:custGeom>
            <a:solidFill>
              <a:srgbClr val="062424"/>
            </a:solidFill>
          </p:spPr>
        </p:sp>
      </p:grpSp>
      <p:sp>
        <p:nvSpPr>
          <p:cNvPr name="Freeform 4" id="4"/>
          <p:cNvSpPr/>
          <p:nvPr/>
        </p:nvSpPr>
        <p:spPr>
          <a:xfrm flipH="false" flipV="false" rot="0">
            <a:off x="810107" y="2074312"/>
            <a:ext cx="6987720" cy="7630932"/>
          </a:xfrm>
          <a:custGeom>
            <a:avLst/>
            <a:gdLst/>
            <a:ahLst/>
            <a:cxnLst/>
            <a:rect r="r" b="b" t="t" l="l"/>
            <a:pathLst>
              <a:path h="7630932" w="6987720">
                <a:moveTo>
                  <a:pt x="0" y="0"/>
                </a:moveTo>
                <a:lnTo>
                  <a:pt x="6987720" y="0"/>
                </a:lnTo>
                <a:lnTo>
                  <a:pt x="6987720" y="7630932"/>
                </a:lnTo>
                <a:lnTo>
                  <a:pt x="0" y="7630932"/>
                </a:lnTo>
                <a:lnTo>
                  <a:pt x="0" y="0"/>
                </a:lnTo>
                <a:close/>
              </a:path>
            </a:pathLst>
          </a:custGeom>
          <a:blipFill>
            <a:blip r:embed="rId3"/>
            <a:stretch>
              <a:fillRect l="0" t="-2778" r="0" b="-2778"/>
            </a:stretch>
          </a:blipFill>
        </p:spPr>
      </p:sp>
      <p:sp>
        <p:nvSpPr>
          <p:cNvPr name="TextBox 5" id="5"/>
          <p:cNvSpPr txBox="true"/>
          <p:nvPr/>
        </p:nvSpPr>
        <p:spPr>
          <a:xfrm rot="0">
            <a:off x="-164612" y="108090"/>
            <a:ext cx="9308612" cy="744633"/>
          </a:xfrm>
          <a:prstGeom prst="rect">
            <a:avLst/>
          </a:prstGeom>
        </p:spPr>
        <p:txBody>
          <a:bodyPr anchor="t" rtlCol="false" tIns="0" lIns="0" bIns="0" rIns="0">
            <a:spAutoFit/>
          </a:bodyPr>
          <a:lstStyle/>
          <a:p>
            <a:pPr algn="ctr">
              <a:lnSpc>
                <a:spcPts val="6018"/>
              </a:lnSpc>
            </a:pPr>
            <a:r>
              <a:rPr lang="en-US" sz="4298">
                <a:solidFill>
                  <a:srgbClr val="FFFFFF"/>
                </a:solidFill>
                <a:latin typeface="DejaVu Serif Bold"/>
              </a:rPr>
              <a:t>Giới thiệu về BLoC Pattern</a:t>
            </a:r>
          </a:p>
        </p:txBody>
      </p:sp>
      <p:sp>
        <p:nvSpPr>
          <p:cNvPr name="TextBox 6" id="6"/>
          <p:cNvSpPr txBox="true"/>
          <p:nvPr/>
        </p:nvSpPr>
        <p:spPr>
          <a:xfrm rot="0">
            <a:off x="178236" y="1386330"/>
            <a:ext cx="9289614" cy="523875"/>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000000"/>
                </a:solidFill>
                <a:latin typeface="DejaVu Serif"/>
              </a:rPr>
              <a:t>K</a:t>
            </a:r>
            <a:r>
              <a:rPr lang="en-US" sz="3000">
                <a:solidFill>
                  <a:srgbClr val="000000"/>
                </a:solidFill>
                <a:latin typeface="DejaVu Serif"/>
              </a:rPr>
              <a:t>iến trúc 1 ứng dụng sử dụng BLoC Pattern.</a:t>
            </a:r>
          </a:p>
        </p:txBody>
      </p:sp>
      <p:sp>
        <p:nvSpPr>
          <p:cNvPr name="TextBox 7" id="7"/>
          <p:cNvSpPr txBox="true"/>
          <p:nvPr/>
        </p:nvSpPr>
        <p:spPr>
          <a:xfrm rot="0">
            <a:off x="8153036" y="4384446"/>
            <a:ext cx="9464326" cy="2750820"/>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DejaVu Serif"/>
              </a:rPr>
              <a:t>L</a:t>
            </a:r>
            <a:r>
              <a:rPr lang="en-US" sz="3000">
                <a:solidFill>
                  <a:srgbClr val="000000"/>
                </a:solidFill>
                <a:latin typeface="DejaVu Serif"/>
              </a:rPr>
              <a:t>uồng dữ liệu giữa UI ↔ lớp Data.</a:t>
            </a:r>
          </a:p>
          <a:p>
            <a:pPr algn="just">
              <a:lnSpc>
                <a:spcPts val="4200"/>
              </a:lnSpc>
              <a:spcBef>
                <a:spcPct val="0"/>
              </a:spcBef>
            </a:pPr>
          </a:p>
          <a:p>
            <a:pPr algn="just">
              <a:lnSpc>
                <a:spcPts val="4530"/>
              </a:lnSpc>
            </a:pPr>
            <a:r>
              <a:rPr lang="en-US" sz="3000">
                <a:solidFill>
                  <a:srgbClr val="000000"/>
                </a:solidFill>
                <a:latin typeface="DejaVu Serif"/>
              </a:rPr>
              <a:t>BLoC không có bất kỳ liên kết với Widgets (UI). </a:t>
            </a:r>
          </a:p>
          <a:p>
            <a:pPr algn="just">
              <a:lnSpc>
                <a:spcPts val="4530"/>
              </a:lnSpc>
            </a:pPr>
          </a:p>
          <a:p>
            <a:pPr algn="just">
              <a:lnSpc>
                <a:spcPts val="4530"/>
              </a:lnSpc>
            </a:pPr>
            <a:r>
              <a:rPr lang="en-US" sz="3000">
                <a:solidFill>
                  <a:srgbClr val="000000"/>
                </a:solidFill>
                <a:latin typeface="DejaVu Serif"/>
              </a:rPr>
              <a:t>UI chỉ lắng nghe sự thay đổi đến từ BLoC Class.</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56062"/>
            <a:chOff x="0" y="0"/>
            <a:chExt cx="10327906" cy="596397"/>
          </a:xfrm>
        </p:grpSpPr>
        <p:sp>
          <p:nvSpPr>
            <p:cNvPr name="Freeform 3" id="3"/>
            <p:cNvSpPr/>
            <p:nvPr/>
          </p:nvSpPr>
          <p:spPr>
            <a:xfrm flipH="false" flipV="false" rot="0">
              <a:off x="0" y="0"/>
              <a:ext cx="10327906" cy="596397"/>
            </a:xfrm>
            <a:custGeom>
              <a:avLst/>
              <a:gdLst/>
              <a:ahLst/>
              <a:cxnLst/>
              <a:rect r="r" b="b" t="t" l="l"/>
              <a:pathLst>
                <a:path h="596397" w="10327906">
                  <a:moveTo>
                    <a:pt x="0" y="0"/>
                  </a:moveTo>
                  <a:lnTo>
                    <a:pt x="10327906" y="0"/>
                  </a:lnTo>
                  <a:lnTo>
                    <a:pt x="10327906" y="596397"/>
                  </a:lnTo>
                  <a:lnTo>
                    <a:pt x="0" y="596397"/>
                  </a:lnTo>
                  <a:close/>
                </a:path>
              </a:pathLst>
            </a:custGeom>
            <a:solidFill>
              <a:srgbClr val="062424"/>
            </a:solidFill>
          </p:spPr>
        </p:sp>
      </p:grpSp>
      <p:sp>
        <p:nvSpPr>
          <p:cNvPr name="TextBox 4" id="4"/>
          <p:cNvSpPr txBox="true"/>
          <p:nvPr/>
        </p:nvSpPr>
        <p:spPr>
          <a:xfrm rot="0">
            <a:off x="-164612" y="108090"/>
            <a:ext cx="9308612" cy="744633"/>
          </a:xfrm>
          <a:prstGeom prst="rect">
            <a:avLst/>
          </a:prstGeom>
        </p:spPr>
        <p:txBody>
          <a:bodyPr anchor="t" rtlCol="false" tIns="0" lIns="0" bIns="0" rIns="0">
            <a:spAutoFit/>
          </a:bodyPr>
          <a:lstStyle/>
          <a:p>
            <a:pPr algn="ctr">
              <a:lnSpc>
                <a:spcPts val="6018"/>
              </a:lnSpc>
            </a:pPr>
            <a:r>
              <a:rPr lang="en-US" sz="4298">
                <a:solidFill>
                  <a:srgbClr val="FFFFFF"/>
                </a:solidFill>
                <a:latin typeface="DejaVu Serif Bold"/>
              </a:rPr>
              <a:t>Giới thiệu về BLoC Pattern</a:t>
            </a:r>
          </a:p>
        </p:txBody>
      </p:sp>
      <p:sp>
        <p:nvSpPr>
          <p:cNvPr name="TextBox 5" id="5"/>
          <p:cNvSpPr txBox="true"/>
          <p:nvPr/>
        </p:nvSpPr>
        <p:spPr>
          <a:xfrm rot="0">
            <a:off x="1028700" y="3358515"/>
            <a:ext cx="16615129" cy="3594735"/>
          </a:xfrm>
          <a:prstGeom prst="rect">
            <a:avLst/>
          </a:prstGeom>
        </p:spPr>
        <p:txBody>
          <a:bodyPr anchor="t" rtlCol="false" tIns="0" lIns="0" bIns="0" rIns="0">
            <a:spAutoFit/>
          </a:bodyPr>
          <a:lstStyle/>
          <a:p>
            <a:pPr marL="647700" indent="-323850" lvl="1">
              <a:lnSpc>
                <a:spcPts val="7290"/>
              </a:lnSpc>
              <a:buFont typeface="Arial"/>
              <a:buChar char="•"/>
            </a:pPr>
            <a:r>
              <a:rPr lang="en-US" sz="3000">
                <a:solidFill>
                  <a:srgbClr val="000000"/>
                </a:solidFill>
                <a:latin typeface="DejaVu Serif"/>
              </a:rPr>
              <a:t>BLoC là 1 hệ thống quản lý State cho Fultter </a:t>
            </a:r>
          </a:p>
          <a:p>
            <a:pPr marL="647700" indent="-323850" lvl="1">
              <a:lnSpc>
                <a:spcPts val="7290"/>
              </a:lnSpc>
              <a:buFont typeface="Arial"/>
              <a:buChar char="•"/>
            </a:pPr>
            <a:r>
              <a:rPr lang="en-US" sz="3000">
                <a:solidFill>
                  <a:srgbClr val="000000"/>
                </a:solidFill>
                <a:latin typeface="DejaVu Serif"/>
              </a:rPr>
              <a:t>Nó giúp lập trình viên quản lý State và luồng dữ liệu trong ứng dụng. </a:t>
            </a:r>
          </a:p>
          <a:p>
            <a:pPr marL="647700" indent="-323850" lvl="1">
              <a:lnSpc>
                <a:spcPts val="7290"/>
              </a:lnSpc>
              <a:buFont typeface="Arial"/>
              <a:buChar char="•"/>
            </a:pPr>
            <a:r>
              <a:rPr lang="en-US" sz="3000">
                <a:solidFill>
                  <a:srgbClr val="000000"/>
                </a:solidFill>
                <a:latin typeface="DejaVu Serif"/>
              </a:rPr>
              <a:t>BLoC sử dụng "</a:t>
            </a:r>
            <a:r>
              <a:rPr lang="en-US" sz="3000">
                <a:solidFill>
                  <a:srgbClr val="000000"/>
                </a:solidFill>
                <a:latin typeface="DejaVu Serif Bold"/>
              </a:rPr>
              <a:t>STREAMS</a:t>
            </a:r>
            <a:r>
              <a:rPr lang="en-US" sz="3000">
                <a:solidFill>
                  <a:srgbClr val="000000"/>
                </a:solidFill>
                <a:latin typeface="DejaVu Serif"/>
              </a:rPr>
              <a:t>" hoặc "</a:t>
            </a:r>
            <a:r>
              <a:rPr lang="en-US" sz="3000">
                <a:solidFill>
                  <a:srgbClr val="000000"/>
                </a:solidFill>
                <a:latin typeface="DejaVu Serif Bold"/>
              </a:rPr>
              <a:t>REACTIVE</a:t>
            </a:r>
            <a:r>
              <a:rPr lang="en-US" sz="3000">
                <a:solidFill>
                  <a:srgbClr val="000000"/>
                </a:solidFill>
                <a:latin typeface="DejaVu Serif"/>
              </a:rPr>
              <a:t>" để giúp thực hiện việc quản lý. </a:t>
            </a:r>
          </a:p>
          <a:p>
            <a:pPr>
              <a:lnSpc>
                <a:spcPts val="7290"/>
              </a:lnSpc>
            </a:pPr>
            <a:r>
              <a:rPr lang="en-US" sz="3000">
                <a:solidFill>
                  <a:srgbClr val="000000"/>
                </a:solidFill>
                <a:latin typeface="DejaVu Serif"/>
              </a:rPr>
              <a:t>  → Nói chung, dữ liệu được truyền qua lại giữa BLoC và UI là dạng </a:t>
            </a:r>
            <a:r>
              <a:rPr lang="en-US" sz="3000">
                <a:solidFill>
                  <a:srgbClr val="000000"/>
                </a:solidFill>
                <a:latin typeface="DejaVu Serif Bold"/>
              </a:rPr>
              <a:t>STREAMS</a:t>
            </a:r>
            <a:r>
              <a:rPr lang="en-US" sz="3000">
                <a:solidFill>
                  <a:srgbClr val="000000"/>
                </a:solidFill>
                <a:latin typeface="DejaVu Serif"/>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F0F2"/>
        </a:solidFill>
      </p:bgPr>
    </p:bg>
    <p:spTree>
      <p:nvGrpSpPr>
        <p:cNvPr id="1" name=""/>
        <p:cNvGrpSpPr/>
        <p:nvPr/>
      </p:nvGrpSpPr>
      <p:grpSpPr>
        <a:xfrm>
          <a:off x="0" y="0"/>
          <a:ext cx="0" cy="0"/>
          <a:chOff x="0" y="0"/>
          <a:chExt cx="0" cy="0"/>
        </a:xfrm>
      </p:grpSpPr>
      <p:grpSp>
        <p:nvGrpSpPr>
          <p:cNvPr name="Group 2" id="2"/>
          <p:cNvGrpSpPr/>
          <p:nvPr/>
        </p:nvGrpSpPr>
        <p:grpSpPr>
          <a:xfrm rot="0">
            <a:off x="0" y="0"/>
            <a:ext cx="1318167" cy="10543328"/>
            <a:chOff x="0" y="0"/>
            <a:chExt cx="744417" cy="5954205"/>
          </a:xfrm>
        </p:grpSpPr>
        <p:sp>
          <p:nvSpPr>
            <p:cNvPr name="Freeform 3" id="3"/>
            <p:cNvSpPr/>
            <p:nvPr/>
          </p:nvSpPr>
          <p:spPr>
            <a:xfrm flipH="false" flipV="false" rot="0">
              <a:off x="0" y="0"/>
              <a:ext cx="744417" cy="5954205"/>
            </a:xfrm>
            <a:custGeom>
              <a:avLst/>
              <a:gdLst/>
              <a:ahLst/>
              <a:cxnLst/>
              <a:rect r="r" b="b" t="t" l="l"/>
              <a:pathLst>
                <a:path h="5954205" w="744417">
                  <a:moveTo>
                    <a:pt x="0" y="0"/>
                  </a:moveTo>
                  <a:lnTo>
                    <a:pt x="744417" y="0"/>
                  </a:lnTo>
                  <a:lnTo>
                    <a:pt x="744417" y="5954205"/>
                  </a:lnTo>
                  <a:lnTo>
                    <a:pt x="0" y="5954205"/>
                  </a:lnTo>
                  <a:close/>
                </a:path>
              </a:pathLst>
            </a:custGeom>
            <a:solidFill>
              <a:srgbClr val="062424"/>
            </a:solidFill>
          </p:spPr>
        </p:sp>
      </p:grpSp>
      <p:sp>
        <p:nvSpPr>
          <p:cNvPr name="Freeform 4" id="4"/>
          <p:cNvSpPr/>
          <p:nvPr/>
        </p:nvSpPr>
        <p:spPr>
          <a:xfrm flipH="false" flipV="false" rot="0">
            <a:off x="1496698" y="196409"/>
            <a:ext cx="1869288" cy="1869288"/>
          </a:xfrm>
          <a:custGeom>
            <a:avLst/>
            <a:gdLst/>
            <a:ahLst/>
            <a:cxnLst/>
            <a:rect r="r" b="b" t="t" l="l"/>
            <a:pathLst>
              <a:path h="1869288" w="1869288">
                <a:moveTo>
                  <a:pt x="0" y="0"/>
                </a:moveTo>
                <a:lnTo>
                  <a:pt x="1869288" y="0"/>
                </a:lnTo>
                <a:lnTo>
                  <a:pt x="1869288" y="1869288"/>
                </a:lnTo>
                <a:lnTo>
                  <a:pt x="0" y="1869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365986" y="2602803"/>
            <a:ext cx="1869288" cy="1869288"/>
          </a:xfrm>
          <a:custGeom>
            <a:avLst/>
            <a:gdLst/>
            <a:ahLst/>
            <a:cxnLst/>
            <a:rect r="r" b="b" t="t" l="l"/>
            <a:pathLst>
              <a:path h="1869288" w="1869288">
                <a:moveTo>
                  <a:pt x="0" y="0"/>
                </a:moveTo>
                <a:lnTo>
                  <a:pt x="1869288" y="0"/>
                </a:lnTo>
                <a:lnTo>
                  <a:pt x="1869288" y="1869288"/>
                </a:lnTo>
                <a:lnTo>
                  <a:pt x="0" y="1869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105453" y="5160010"/>
            <a:ext cx="1869288" cy="1869288"/>
          </a:xfrm>
          <a:custGeom>
            <a:avLst/>
            <a:gdLst/>
            <a:ahLst/>
            <a:cxnLst/>
            <a:rect r="r" b="b" t="t" l="l"/>
            <a:pathLst>
              <a:path h="1869288" w="1869288">
                <a:moveTo>
                  <a:pt x="0" y="0"/>
                </a:moveTo>
                <a:lnTo>
                  <a:pt x="1869288" y="0"/>
                </a:lnTo>
                <a:lnTo>
                  <a:pt x="1869288" y="1869288"/>
                </a:lnTo>
                <a:lnTo>
                  <a:pt x="0" y="18692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6974741" y="7929080"/>
            <a:ext cx="1869288" cy="1869288"/>
          </a:xfrm>
          <a:custGeom>
            <a:avLst/>
            <a:gdLst/>
            <a:ahLst/>
            <a:cxnLst/>
            <a:rect r="r" b="b" t="t" l="l"/>
            <a:pathLst>
              <a:path h="1869288" w="1869288">
                <a:moveTo>
                  <a:pt x="0" y="0"/>
                </a:moveTo>
                <a:lnTo>
                  <a:pt x="1869288" y="0"/>
                </a:lnTo>
                <a:lnTo>
                  <a:pt x="1869288" y="1869287"/>
                </a:lnTo>
                <a:lnTo>
                  <a:pt x="0" y="18692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9139238" y="4961572"/>
            <a:ext cx="9525" cy="349250"/>
          </a:xfrm>
          <a:prstGeom prst="rect">
            <a:avLst/>
          </a:prstGeom>
        </p:spPr>
        <p:txBody>
          <a:bodyPr anchor="t" rtlCol="false" tIns="0" lIns="0" bIns="0" rIns="0">
            <a:spAutoFit/>
          </a:bodyPr>
          <a:lstStyle/>
          <a:p>
            <a:pPr algn="ctr">
              <a:lnSpc>
                <a:spcPts val="2799"/>
              </a:lnSpc>
              <a:spcBef>
                <a:spcPct val="0"/>
              </a:spcBef>
            </a:pPr>
          </a:p>
        </p:txBody>
      </p:sp>
      <p:sp>
        <p:nvSpPr>
          <p:cNvPr name="TextBox 9" id="9"/>
          <p:cNvSpPr txBox="true"/>
          <p:nvPr/>
        </p:nvSpPr>
        <p:spPr>
          <a:xfrm rot="0">
            <a:off x="3752155" y="550028"/>
            <a:ext cx="5459492" cy="1045845"/>
          </a:xfrm>
          <a:prstGeom prst="rect">
            <a:avLst/>
          </a:prstGeom>
        </p:spPr>
        <p:txBody>
          <a:bodyPr anchor="t" rtlCol="false" tIns="0" lIns="0" bIns="0" rIns="0">
            <a:spAutoFit/>
          </a:bodyPr>
          <a:lstStyle/>
          <a:p>
            <a:pPr algn="ctr">
              <a:lnSpc>
                <a:spcPts val="8400"/>
              </a:lnSpc>
            </a:pPr>
            <a:r>
              <a:rPr lang="en-US" sz="6000">
                <a:solidFill>
                  <a:srgbClr val="000000"/>
                </a:solidFill>
                <a:latin typeface="DejaVu Serif Bold"/>
              </a:rPr>
              <a:t>TỔNG QUAN</a:t>
            </a:r>
          </a:p>
        </p:txBody>
      </p:sp>
      <p:sp>
        <p:nvSpPr>
          <p:cNvPr name="TextBox 10" id="10"/>
          <p:cNvSpPr txBox="true"/>
          <p:nvPr/>
        </p:nvSpPr>
        <p:spPr>
          <a:xfrm rot="0">
            <a:off x="5465219" y="2956422"/>
            <a:ext cx="8003262" cy="1045845"/>
          </a:xfrm>
          <a:prstGeom prst="rect">
            <a:avLst/>
          </a:prstGeom>
        </p:spPr>
        <p:txBody>
          <a:bodyPr anchor="t" rtlCol="false" tIns="0" lIns="0" bIns="0" rIns="0">
            <a:spAutoFit/>
          </a:bodyPr>
          <a:lstStyle/>
          <a:p>
            <a:pPr algn="ctr">
              <a:lnSpc>
                <a:spcPts val="8400"/>
              </a:lnSpc>
            </a:pPr>
            <a:r>
              <a:rPr lang="en-US" sz="6000">
                <a:solidFill>
                  <a:srgbClr val="000000"/>
                </a:solidFill>
                <a:latin typeface="DejaVu Serif Bold"/>
              </a:rPr>
              <a:t>CƠ SỞ LÝ THUYẾT</a:t>
            </a:r>
          </a:p>
        </p:txBody>
      </p:sp>
      <p:sp>
        <p:nvSpPr>
          <p:cNvPr name="TextBox 11" id="11"/>
          <p:cNvSpPr txBox="true"/>
          <p:nvPr/>
        </p:nvSpPr>
        <p:spPr>
          <a:xfrm rot="0">
            <a:off x="7285553" y="5644363"/>
            <a:ext cx="9973747" cy="1045845"/>
          </a:xfrm>
          <a:prstGeom prst="rect">
            <a:avLst/>
          </a:prstGeom>
        </p:spPr>
        <p:txBody>
          <a:bodyPr anchor="t" rtlCol="false" tIns="0" lIns="0" bIns="0" rIns="0">
            <a:spAutoFit/>
          </a:bodyPr>
          <a:lstStyle/>
          <a:p>
            <a:pPr algn="ctr">
              <a:lnSpc>
                <a:spcPts val="8400"/>
              </a:lnSpc>
            </a:pPr>
            <a:r>
              <a:rPr lang="en-US" sz="6000">
                <a:solidFill>
                  <a:srgbClr val="000000"/>
                </a:solidFill>
                <a:latin typeface="DejaVu Serif Bold"/>
              </a:rPr>
              <a:t>CÀI ĐẶT THỬ NGHIỆM</a:t>
            </a:r>
          </a:p>
        </p:txBody>
      </p:sp>
      <p:sp>
        <p:nvSpPr>
          <p:cNvPr name="TextBox 12" id="12"/>
          <p:cNvSpPr txBox="true"/>
          <p:nvPr/>
        </p:nvSpPr>
        <p:spPr>
          <a:xfrm rot="0">
            <a:off x="8844029" y="7814780"/>
            <a:ext cx="9596307" cy="2091690"/>
          </a:xfrm>
          <a:prstGeom prst="rect">
            <a:avLst/>
          </a:prstGeom>
        </p:spPr>
        <p:txBody>
          <a:bodyPr anchor="t" rtlCol="false" tIns="0" lIns="0" bIns="0" rIns="0">
            <a:spAutoFit/>
          </a:bodyPr>
          <a:lstStyle/>
          <a:p>
            <a:pPr algn="ctr">
              <a:lnSpc>
                <a:spcPts val="8399"/>
              </a:lnSpc>
            </a:pPr>
            <a:r>
              <a:rPr lang="en-US" sz="5999">
                <a:solidFill>
                  <a:srgbClr val="000000"/>
                </a:solidFill>
                <a:latin typeface="DejaVu Serif Bold"/>
              </a:rPr>
              <a:t>KẾT LUẬN &amp; </a:t>
            </a:r>
          </a:p>
          <a:p>
            <a:pPr algn="ctr">
              <a:lnSpc>
                <a:spcPts val="8399"/>
              </a:lnSpc>
            </a:pPr>
            <a:r>
              <a:rPr lang="en-US" sz="5999">
                <a:solidFill>
                  <a:srgbClr val="000000"/>
                </a:solidFill>
                <a:latin typeface="DejaVu Serif Bold"/>
              </a:rPr>
              <a:t>HƯỚNG PHÁT TRIỂN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56062"/>
            <a:chOff x="0" y="0"/>
            <a:chExt cx="10327906" cy="596397"/>
          </a:xfrm>
        </p:grpSpPr>
        <p:sp>
          <p:nvSpPr>
            <p:cNvPr name="Freeform 3" id="3"/>
            <p:cNvSpPr/>
            <p:nvPr/>
          </p:nvSpPr>
          <p:spPr>
            <a:xfrm flipH="false" flipV="false" rot="0">
              <a:off x="0" y="0"/>
              <a:ext cx="10327906" cy="596397"/>
            </a:xfrm>
            <a:custGeom>
              <a:avLst/>
              <a:gdLst/>
              <a:ahLst/>
              <a:cxnLst/>
              <a:rect r="r" b="b" t="t" l="l"/>
              <a:pathLst>
                <a:path h="596397" w="10327906">
                  <a:moveTo>
                    <a:pt x="0" y="0"/>
                  </a:moveTo>
                  <a:lnTo>
                    <a:pt x="10327906" y="0"/>
                  </a:lnTo>
                  <a:lnTo>
                    <a:pt x="10327906" y="596397"/>
                  </a:lnTo>
                  <a:lnTo>
                    <a:pt x="0" y="596397"/>
                  </a:lnTo>
                  <a:close/>
                </a:path>
              </a:pathLst>
            </a:custGeom>
            <a:solidFill>
              <a:srgbClr val="062424"/>
            </a:solidFill>
          </p:spPr>
        </p:sp>
      </p:grpSp>
      <p:sp>
        <p:nvSpPr>
          <p:cNvPr name="Freeform 4" id="4"/>
          <p:cNvSpPr/>
          <p:nvPr/>
        </p:nvSpPr>
        <p:spPr>
          <a:xfrm flipH="false" flipV="false" rot="0">
            <a:off x="5801752" y="3293573"/>
            <a:ext cx="7105201" cy="5556632"/>
          </a:xfrm>
          <a:custGeom>
            <a:avLst/>
            <a:gdLst/>
            <a:ahLst/>
            <a:cxnLst/>
            <a:rect r="r" b="b" t="t" l="l"/>
            <a:pathLst>
              <a:path h="5556632" w="7105201">
                <a:moveTo>
                  <a:pt x="0" y="0"/>
                </a:moveTo>
                <a:lnTo>
                  <a:pt x="7105201" y="0"/>
                </a:lnTo>
                <a:lnTo>
                  <a:pt x="7105201" y="5556632"/>
                </a:lnTo>
                <a:lnTo>
                  <a:pt x="0" y="5556632"/>
                </a:lnTo>
                <a:lnTo>
                  <a:pt x="0" y="0"/>
                </a:lnTo>
                <a:close/>
              </a:path>
            </a:pathLst>
          </a:custGeom>
          <a:blipFill>
            <a:blip r:embed="rId2"/>
            <a:stretch>
              <a:fillRect l="0" t="0" r="0" b="0"/>
            </a:stretch>
          </a:blipFill>
        </p:spPr>
      </p:sp>
      <p:sp>
        <p:nvSpPr>
          <p:cNvPr name="TextBox 5" id="5"/>
          <p:cNvSpPr txBox="true"/>
          <p:nvPr/>
        </p:nvSpPr>
        <p:spPr>
          <a:xfrm rot="0">
            <a:off x="-164612" y="108090"/>
            <a:ext cx="9308612" cy="744633"/>
          </a:xfrm>
          <a:prstGeom prst="rect">
            <a:avLst/>
          </a:prstGeom>
        </p:spPr>
        <p:txBody>
          <a:bodyPr anchor="t" rtlCol="false" tIns="0" lIns="0" bIns="0" rIns="0">
            <a:spAutoFit/>
          </a:bodyPr>
          <a:lstStyle/>
          <a:p>
            <a:pPr algn="ctr">
              <a:lnSpc>
                <a:spcPts val="6018"/>
              </a:lnSpc>
            </a:pPr>
            <a:r>
              <a:rPr lang="en-US" sz="4298">
                <a:solidFill>
                  <a:srgbClr val="FFFFFF"/>
                </a:solidFill>
                <a:latin typeface="DejaVu Serif Bold"/>
              </a:rPr>
              <a:t>Giới thiệu về BLoC Pattern</a:t>
            </a:r>
          </a:p>
        </p:txBody>
      </p:sp>
      <p:sp>
        <p:nvSpPr>
          <p:cNvPr name="TextBox 6" id="6"/>
          <p:cNvSpPr txBox="true"/>
          <p:nvPr/>
        </p:nvSpPr>
        <p:spPr>
          <a:xfrm rot="0">
            <a:off x="980576" y="1779098"/>
            <a:ext cx="10255805"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DejaVu Serif"/>
              </a:rPr>
              <a:t> import thư viện </a:t>
            </a:r>
            <a:r>
              <a:rPr lang="en-US" sz="3000">
                <a:solidFill>
                  <a:srgbClr val="000000"/>
                </a:solidFill>
                <a:latin typeface="DejaVu Serif Bold"/>
              </a:rPr>
              <a:t>flutter_bloc</a:t>
            </a:r>
            <a:r>
              <a:rPr lang="en-US" sz="3000">
                <a:solidFill>
                  <a:srgbClr val="000000"/>
                </a:solidFill>
                <a:latin typeface="DejaVu Serif"/>
              </a:rPr>
              <a:t> vào file </a:t>
            </a:r>
            <a:r>
              <a:rPr lang="en-US" sz="3000">
                <a:solidFill>
                  <a:srgbClr val="000000"/>
                </a:solidFill>
                <a:latin typeface="DejaVu Serif Bold"/>
              </a:rPr>
              <a:t>pubspec.yaml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56062"/>
            <a:chOff x="0" y="0"/>
            <a:chExt cx="10327906" cy="596397"/>
          </a:xfrm>
        </p:grpSpPr>
        <p:sp>
          <p:nvSpPr>
            <p:cNvPr name="Freeform 3" id="3"/>
            <p:cNvSpPr/>
            <p:nvPr/>
          </p:nvSpPr>
          <p:spPr>
            <a:xfrm flipH="false" flipV="false" rot="0">
              <a:off x="0" y="0"/>
              <a:ext cx="10327906" cy="596397"/>
            </a:xfrm>
            <a:custGeom>
              <a:avLst/>
              <a:gdLst/>
              <a:ahLst/>
              <a:cxnLst/>
              <a:rect r="r" b="b" t="t" l="l"/>
              <a:pathLst>
                <a:path h="596397" w="10327906">
                  <a:moveTo>
                    <a:pt x="0" y="0"/>
                  </a:moveTo>
                  <a:lnTo>
                    <a:pt x="10327906" y="0"/>
                  </a:lnTo>
                  <a:lnTo>
                    <a:pt x="10327906" y="596397"/>
                  </a:lnTo>
                  <a:lnTo>
                    <a:pt x="0" y="596397"/>
                  </a:lnTo>
                  <a:close/>
                </a:path>
              </a:pathLst>
            </a:custGeom>
            <a:solidFill>
              <a:srgbClr val="062424"/>
            </a:solidFill>
          </p:spPr>
        </p:sp>
      </p:grpSp>
      <p:sp>
        <p:nvSpPr>
          <p:cNvPr name="Freeform 4" id="4"/>
          <p:cNvSpPr/>
          <p:nvPr/>
        </p:nvSpPr>
        <p:spPr>
          <a:xfrm flipH="false" flipV="false" rot="0">
            <a:off x="1028700" y="5263364"/>
            <a:ext cx="5611446" cy="3305968"/>
          </a:xfrm>
          <a:custGeom>
            <a:avLst/>
            <a:gdLst/>
            <a:ahLst/>
            <a:cxnLst/>
            <a:rect r="r" b="b" t="t" l="l"/>
            <a:pathLst>
              <a:path h="3305968" w="5611446">
                <a:moveTo>
                  <a:pt x="0" y="0"/>
                </a:moveTo>
                <a:lnTo>
                  <a:pt x="5611446" y="0"/>
                </a:lnTo>
                <a:lnTo>
                  <a:pt x="5611446" y="3305969"/>
                </a:lnTo>
                <a:lnTo>
                  <a:pt x="0" y="3305969"/>
                </a:lnTo>
                <a:lnTo>
                  <a:pt x="0" y="0"/>
                </a:lnTo>
                <a:close/>
              </a:path>
            </a:pathLst>
          </a:custGeom>
          <a:blipFill>
            <a:blip r:embed="rId3"/>
            <a:stretch>
              <a:fillRect l="0" t="0" r="0" b="0"/>
            </a:stretch>
          </a:blipFill>
        </p:spPr>
      </p:sp>
      <p:sp>
        <p:nvSpPr>
          <p:cNvPr name="Freeform 5" id="5"/>
          <p:cNvSpPr/>
          <p:nvPr/>
        </p:nvSpPr>
        <p:spPr>
          <a:xfrm flipH="false" flipV="false" rot="0">
            <a:off x="8847721" y="4053253"/>
            <a:ext cx="8087330" cy="5922414"/>
          </a:xfrm>
          <a:custGeom>
            <a:avLst/>
            <a:gdLst/>
            <a:ahLst/>
            <a:cxnLst/>
            <a:rect r="r" b="b" t="t" l="l"/>
            <a:pathLst>
              <a:path h="5922414" w="8087330">
                <a:moveTo>
                  <a:pt x="0" y="0"/>
                </a:moveTo>
                <a:lnTo>
                  <a:pt x="8087331" y="0"/>
                </a:lnTo>
                <a:lnTo>
                  <a:pt x="8087331" y="5922415"/>
                </a:lnTo>
                <a:lnTo>
                  <a:pt x="0" y="5922415"/>
                </a:lnTo>
                <a:lnTo>
                  <a:pt x="0" y="0"/>
                </a:lnTo>
                <a:close/>
              </a:path>
            </a:pathLst>
          </a:custGeom>
          <a:blipFill>
            <a:blip r:embed="rId4"/>
            <a:stretch>
              <a:fillRect l="0" t="0" r="0" b="0"/>
            </a:stretch>
          </a:blipFill>
        </p:spPr>
      </p:sp>
      <p:sp>
        <p:nvSpPr>
          <p:cNvPr name="TextBox 6" id="6"/>
          <p:cNvSpPr txBox="true"/>
          <p:nvPr/>
        </p:nvSpPr>
        <p:spPr>
          <a:xfrm rot="0">
            <a:off x="-164612" y="108090"/>
            <a:ext cx="9308612" cy="744633"/>
          </a:xfrm>
          <a:prstGeom prst="rect">
            <a:avLst/>
          </a:prstGeom>
        </p:spPr>
        <p:txBody>
          <a:bodyPr anchor="t" rtlCol="false" tIns="0" lIns="0" bIns="0" rIns="0">
            <a:spAutoFit/>
          </a:bodyPr>
          <a:lstStyle/>
          <a:p>
            <a:pPr algn="ctr">
              <a:lnSpc>
                <a:spcPts val="6018"/>
              </a:lnSpc>
            </a:pPr>
            <a:r>
              <a:rPr lang="en-US" sz="4298">
                <a:solidFill>
                  <a:srgbClr val="FFFFFF"/>
                </a:solidFill>
                <a:latin typeface="DejaVu Serif Bold"/>
              </a:rPr>
              <a:t>Giới thiệu về BLoC Pattern</a:t>
            </a:r>
          </a:p>
        </p:txBody>
      </p:sp>
      <p:sp>
        <p:nvSpPr>
          <p:cNvPr name="TextBox 7" id="7"/>
          <p:cNvSpPr txBox="true"/>
          <p:nvPr/>
        </p:nvSpPr>
        <p:spPr>
          <a:xfrm rot="0">
            <a:off x="743007" y="1378633"/>
            <a:ext cx="16516293" cy="1979295"/>
          </a:xfrm>
          <a:prstGeom prst="rect">
            <a:avLst/>
          </a:prstGeom>
        </p:spPr>
        <p:txBody>
          <a:bodyPr anchor="t" rtlCol="false" tIns="0" lIns="0" bIns="0" rIns="0">
            <a:spAutoFit/>
          </a:bodyPr>
          <a:lstStyle/>
          <a:p>
            <a:pPr>
              <a:lnSpc>
                <a:spcPts val="5340"/>
              </a:lnSpc>
            </a:pPr>
            <a:r>
              <a:rPr lang="en-US" sz="3000">
                <a:solidFill>
                  <a:srgbClr val="000000"/>
                </a:solidFill>
                <a:latin typeface="DejaVu Serif"/>
              </a:rPr>
              <a:t>Để implement một BLoC chúng ta cần phải tạo ra 3 file</a:t>
            </a:r>
          </a:p>
          <a:p>
            <a:pPr marL="647700" indent="-323850" lvl="1">
              <a:lnSpc>
                <a:spcPts val="5340"/>
              </a:lnSpc>
              <a:buFont typeface="Arial"/>
              <a:buChar char="•"/>
            </a:pPr>
            <a:r>
              <a:rPr lang="en-US" sz="3000">
                <a:solidFill>
                  <a:srgbClr val="000000"/>
                </a:solidFill>
                <a:latin typeface="DejaVu Serif"/>
              </a:rPr>
              <a:t>Đầu tiên là file State (chứa các state của BLoC) là get_user_state.dart</a:t>
            </a:r>
          </a:p>
          <a:p>
            <a:pPr>
              <a:lnSpc>
                <a:spcPts val="5340"/>
              </a:lnSpc>
            </a:pPr>
            <a:r>
              <a:rPr lang="en-US" sz="3000">
                <a:solidFill>
                  <a:srgbClr val="000000"/>
                </a:solidFill>
                <a:latin typeface="DejaVu Serif"/>
              </a:rPr>
              <a:t>         → Lấy danh sách User</a:t>
            </a:r>
          </a:p>
        </p:txBody>
      </p:sp>
      <p:sp>
        <p:nvSpPr>
          <p:cNvPr name="TextBox 8" id="8"/>
          <p:cNvSpPr txBox="true"/>
          <p:nvPr/>
        </p:nvSpPr>
        <p:spPr>
          <a:xfrm rot="0">
            <a:off x="7053208" y="5790972"/>
            <a:ext cx="891077" cy="1436215"/>
          </a:xfrm>
          <a:prstGeom prst="rect">
            <a:avLst/>
          </a:prstGeom>
        </p:spPr>
        <p:txBody>
          <a:bodyPr anchor="t" rtlCol="false" tIns="0" lIns="0" bIns="0" rIns="0">
            <a:spAutoFit/>
          </a:bodyPr>
          <a:lstStyle/>
          <a:p>
            <a:pPr algn="ctr">
              <a:lnSpc>
                <a:spcPts val="11721"/>
              </a:lnSpc>
              <a:spcBef>
                <a:spcPct val="0"/>
              </a:spcBef>
            </a:pPr>
            <a:r>
              <a:rPr lang="en-US" sz="8372">
                <a:solidFill>
                  <a:srgbClr val="2A73BE"/>
                </a:solidFill>
                <a:latin typeface="DejaVu Serif Bold"/>
              </a:rPr>
              <a: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56062"/>
            <a:chOff x="0" y="0"/>
            <a:chExt cx="10327906" cy="596397"/>
          </a:xfrm>
        </p:grpSpPr>
        <p:sp>
          <p:nvSpPr>
            <p:cNvPr name="Freeform 3" id="3"/>
            <p:cNvSpPr/>
            <p:nvPr/>
          </p:nvSpPr>
          <p:spPr>
            <a:xfrm flipH="false" flipV="false" rot="0">
              <a:off x="0" y="0"/>
              <a:ext cx="10327906" cy="596397"/>
            </a:xfrm>
            <a:custGeom>
              <a:avLst/>
              <a:gdLst/>
              <a:ahLst/>
              <a:cxnLst/>
              <a:rect r="r" b="b" t="t" l="l"/>
              <a:pathLst>
                <a:path h="596397" w="10327906">
                  <a:moveTo>
                    <a:pt x="0" y="0"/>
                  </a:moveTo>
                  <a:lnTo>
                    <a:pt x="10327906" y="0"/>
                  </a:lnTo>
                  <a:lnTo>
                    <a:pt x="10327906" y="596397"/>
                  </a:lnTo>
                  <a:lnTo>
                    <a:pt x="0" y="596397"/>
                  </a:lnTo>
                  <a:close/>
                </a:path>
              </a:pathLst>
            </a:custGeom>
            <a:solidFill>
              <a:srgbClr val="062424"/>
            </a:solidFill>
          </p:spPr>
        </p:sp>
      </p:grpSp>
      <p:sp>
        <p:nvSpPr>
          <p:cNvPr name="Freeform 4" id="4"/>
          <p:cNvSpPr/>
          <p:nvPr/>
        </p:nvSpPr>
        <p:spPr>
          <a:xfrm flipH="false" flipV="false" rot="0">
            <a:off x="3387854" y="4488887"/>
            <a:ext cx="10259958" cy="4394245"/>
          </a:xfrm>
          <a:custGeom>
            <a:avLst/>
            <a:gdLst/>
            <a:ahLst/>
            <a:cxnLst/>
            <a:rect r="r" b="b" t="t" l="l"/>
            <a:pathLst>
              <a:path h="4394245" w="10259958">
                <a:moveTo>
                  <a:pt x="0" y="0"/>
                </a:moveTo>
                <a:lnTo>
                  <a:pt x="10259958" y="0"/>
                </a:lnTo>
                <a:lnTo>
                  <a:pt x="10259958" y="4394245"/>
                </a:lnTo>
                <a:lnTo>
                  <a:pt x="0" y="4394245"/>
                </a:lnTo>
                <a:lnTo>
                  <a:pt x="0" y="0"/>
                </a:lnTo>
                <a:close/>
              </a:path>
            </a:pathLst>
          </a:custGeom>
          <a:blipFill>
            <a:blip r:embed="rId3"/>
            <a:stretch>
              <a:fillRect l="0" t="0" r="0" b="0"/>
            </a:stretch>
          </a:blipFill>
        </p:spPr>
      </p:sp>
      <p:sp>
        <p:nvSpPr>
          <p:cNvPr name="TextBox 5" id="5"/>
          <p:cNvSpPr txBox="true"/>
          <p:nvPr/>
        </p:nvSpPr>
        <p:spPr>
          <a:xfrm rot="0">
            <a:off x="-164612" y="108090"/>
            <a:ext cx="9308612" cy="744633"/>
          </a:xfrm>
          <a:prstGeom prst="rect">
            <a:avLst/>
          </a:prstGeom>
        </p:spPr>
        <p:txBody>
          <a:bodyPr anchor="t" rtlCol="false" tIns="0" lIns="0" bIns="0" rIns="0">
            <a:spAutoFit/>
          </a:bodyPr>
          <a:lstStyle/>
          <a:p>
            <a:pPr algn="ctr">
              <a:lnSpc>
                <a:spcPts val="6018"/>
              </a:lnSpc>
            </a:pPr>
            <a:r>
              <a:rPr lang="en-US" sz="4298">
                <a:solidFill>
                  <a:srgbClr val="FFFFFF"/>
                </a:solidFill>
                <a:latin typeface="DejaVu Serif Bold"/>
              </a:rPr>
              <a:t>Giới thiệu về BLoC Pattern</a:t>
            </a:r>
          </a:p>
        </p:txBody>
      </p:sp>
      <p:sp>
        <p:nvSpPr>
          <p:cNvPr name="TextBox 6" id="6"/>
          <p:cNvSpPr txBox="true"/>
          <p:nvPr/>
        </p:nvSpPr>
        <p:spPr>
          <a:xfrm rot="0">
            <a:off x="793887" y="1492562"/>
            <a:ext cx="16700225" cy="2137410"/>
          </a:xfrm>
          <a:prstGeom prst="rect">
            <a:avLst/>
          </a:prstGeom>
        </p:spPr>
        <p:txBody>
          <a:bodyPr anchor="t" rtlCol="false" tIns="0" lIns="0" bIns="0" rIns="0">
            <a:spAutoFit/>
          </a:bodyPr>
          <a:lstStyle/>
          <a:p>
            <a:pPr marL="647700" indent="-323850" lvl="1">
              <a:lnSpc>
                <a:spcPts val="5820"/>
              </a:lnSpc>
              <a:buFont typeface="Arial"/>
              <a:buChar char="•"/>
            </a:pPr>
            <a:r>
              <a:rPr lang="en-US" sz="3000">
                <a:solidFill>
                  <a:srgbClr val="000000"/>
                </a:solidFill>
                <a:latin typeface="DejaVu Serif"/>
              </a:rPr>
              <a:t>Tiếp theo là file event (có thể dùng chung cho nhiều BLoC hoặc chia nhiều event cho cùng một BLoC). </a:t>
            </a:r>
          </a:p>
          <a:p>
            <a:pPr marL="647700" indent="-323850" lvl="1">
              <a:lnSpc>
                <a:spcPts val="5820"/>
              </a:lnSpc>
              <a:buFont typeface="Arial"/>
              <a:buChar char="•"/>
            </a:pPr>
            <a:r>
              <a:rPr lang="en-US" sz="3000">
                <a:solidFill>
                  <a:srgbClr val="000000"/>
                </a:solidFill>
                <a:latin typeface="DejaVu Serif"/>
              </a:rPr>
              <a:t>File users_event.dart, file có thế chứa nhiều event khác nhau.</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56062"/>
            <a:chOff x="0" y="0"/>
            <a:chExt cx="10327906" cy="596397"/>
          </a:xfrm>
        </p:grpSpPr>
        <p:sp>
          <p:nvSpPr>
            <p:cNvPr name="Freeform 3" id="3"/>
            <p:cNvSpPr/>
            <p:nvPr/>
          </p:nvSpPr>
          <p:spPr>
            <a:xfrm flipH="false" flipV="false" rot="0">
              <a:off x="0" y="0"/>
              <a:ext cx="10327906" cy="596397"/>
            </a:xfrm>
            <a:custGeom>
              <a:avLst/>
              <a:gdLst/>
              <a:ahLst/>
              <a:cxnLst/>
              <a:rect r="r" b="b" t="t" l="l"/>
              <a:pathLst>
                <a:path h="596397" w="10327906">
                  <a:moveTo>
                    <a:pt x="0" y="0"/>
                  </a:moveTo>
                  <a:lnTo>
                    <a:pt x="10327906" y="0"/>
                  </a:lnTo>
                  <a:lnTo>
                    <a:pt x="10327906" y="596397"/>
                  </a:lnTo>
                  <a:lnTo>
                    <a:pt x="0" y="596397"/>
                  </a:lnTo>
                  <a:close/>
                </a:path>
              </a:pathLst>
            </a:custGeom>
            <a:solidFill>
              <a:srgbClr val="062424"/>
            </a:solidFill>
          </p:spPr>
        </p:sp>
      </p:grpSp>
      <p:sp>
        <p:nvSpPr>
          <p:cNvPr name="Freeform 4" id="4"/>
          <p:cNvSpPr/>
          <p:nvPr/>
        </p:nvSpPr>
        <p:spPr>
          <a:xfrm flipH="false" flipV="false" rot="0">
            <a:off x="3638844" y="3416150"/>
            <a:ext cx="10027090" cy="6518249"/>
          </a:xfrm>
          <a:custGeom>
            <a:avLst/>
            <a:gdLst/>
            <a:ahLst/>
            <a:cxnLst/>
            <a:rect r="r" b="b" t="t" l="l"/>
            <a:pathLst>
              <a:path h="6518249" w="10027090">
                <a:moveTo>
                  <a:pt x="0" y="0"/>
                </a:moveTo>
                <a:lnTo>
                  <a:pt x="10027090" y="0"/>
                </a:lnTo>
                <a:lnTo>
                  <a:pt x="10027090" y="6518248"/>
                </a:lnTo>
                <a:lnTo>
                  <a:pt x="0" y="6518248"/>
                </a:lnTo>
                <a:lnTo>
                  <a:pt x="0" y="0"/>
                </a:lnTo>
                <a:close/>
              </a:path>
            </a:pathLst>
          </a:custGeom>
          <a:blipFill>
            <a:blip r:embed="rId2"/>
            <a:stretch>
              <a:fillRect l="0" t="0" r="0" b="0"/>
            </a:stretch>
          </a:blipFill>
        </p:spPr>
      </p:sp>
      <p:sp>
        <p:nvSpPr>
          <p:cNvPr name="TextBox 5" id="5"/>
          <p:cNvSpPr txBox="true"/>
          <p:nvPr/>
        </p:nvSpPr>
        <p:spPr>
          <a:xfrm rot="0">
            <a:off x="-164612" y="108090"/>
            <a:ext cx="9308612" cy="744633"/>
          </a:xfrm>
          <a:prstGeom prst="rect">
            <a:avLst/>
          </a:prstGeom>
        </p:spPr>
        <p:txBody>
          <a:bodyPr anchor="t" rtlCol="false" tIns="0" lIns="0" bIns="0" rIns="0">
            <a:spAutoFit/>
          </a:bodyPr>
          <a:lstStyle/>
          <a:p>
            <a:pPr algn="ctr">
              <a:lnSpc>
                <a:spcPts val="6018"/>
              </a:lnSpc>
            </a:pPr>
            <a:r>
              <a:rPr lang="en-US" sz="4298">
                <a:solidFill>
                  <a:srgbClr val="FFFFFF"/>
                </a:solidFill>
                <a:latin typeface="DejaVu Serif Bold"/>
              </a:rPr>
              <a:t>Giới thiệu về BLoC Pattern</a:t>
            </a:r>
          </a:p>
        </p:txBody>
      </p:sp>
      <p:sp>
        <p:nvSpPr>
          <p:cNvPr name="TextBox 6" id="6"/>
          <p:cNvSpPr txBox="true"/>
          <p:nvPr/>
        </p:nvSpPr>
        <p:spPr>
          <a:xfrm rot="0">
            <a:off x="180439" y="1326469"/>
            <a:ext cx="10547293" cy="5238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DejaVu Serif"/>
              </a:rPr>
              <a:t>T</a:t>
            </a:r>
            <a:r>
              <a:rPr lang="en-US" sz="3000">
                <a:solidFill>
                  <a:srgbClr val="000000"/>
                </a:solidFill>
                <a:latin typeface="DejaVu Serif"/>
              </a:rPr>
              <a:t>iếp theo là file quan trọng nhất → file BloC</a:t>
            </a:r>
          </a:p>
        </p:txBody>
      </p:sp>
      <p:sp>
        <p:nvSpPr>
          <p:cNvPr name="TextBox 7" id="7"/>
          <p:cNvSpPr txBox="true"/>
          <p:nvPr/>
        </p:nvSpPr>
        <p:spPr>
          <a:xfrm rot="0">
            <a:off x="1028700" y="2071272"/>
            <a:ext cx="16789678" cy="1057275"/>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DejaVu Serif"/>
              </a:rPr>
              <a:t>C</a:t>
            </a:r>
            <a:r>
              <a:rPr lang="en-US" sz="3000">
                <a:solidFill>
                  <a:srgbClr val="000000"/>
                </a:solidFill>
                <a:latin typeface="DejaVu Serif"/>
              </a:rPr>
              <a:t>hịu trách nhiệm map giữa event và sate, đồng thời xử lý/get data trả về cho từng state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56062"/>
            <a:chOff x="0" y="0"/>
            <a:chExt cx="10327906" cy="596397"/>
          </a:xfrm>
        </p:grpSpPr>
        <p:sp>
          <p:nvSpPr>
            <p:cNvPr name="Freeform 3" id="3"/>
            <p:cNvSpPr/>
            <p:nvPr/>
          </p:nvSpPr>
          <p:spPr>
            <a:xfrm flipH="false" flipV="false" rot="0">
              <a:off x="0" y="0"/>
              <a:ext cx="10327906" cy="596397"/>
            </a:xfrm>
            <a:custGeom>
              <a:avLst/>
              <a:gdLst/>
              <a:ahLst/>
              <a:cxnLst/>
              <a:rect r="r" b="b" t="t" l="l"/>
              <a:pathLst>
                <a:path h="596397" w="10327906">
                  <a:moveTo>
                    <a:pt x="0" y="0"/>
                  </a:moveTo>
                  <a:lnTo>
                    <a:pt x="10327906" y="0"/>
                  </a:lnTo>
                  <a:lnTo>
                    <a:pt x="10327906" y="596397"/>
                  </a:lnTo>
                  <a:lnTo>
                    <a:pt x="0" y="596397"/>
                  </a:lnTo>
                  <a:close/>
                </a:path>
              </a:pathLst>
            </a:custGeom>
            <a:solidFill>
              <a:srgbClr val="062424"/>
            </a:solidFill>
          </p:spPr>
        </p:sp>
      </p:grpSp>
      <p:sp>
        <p:nvSpPr>
          <p:cNvPr name="Freeform 4" id="4"/>
          <p:cNvSpPr/>
          <p:nvPr/>
        </p:nvSpPr>
        <p:spPr>
          <a:xfrm flipH="false" flipV="false" rot="0">
            <a:off x="2281036" y="3329600"/>
            <a:ext cx="9449100" cy="6648523"/>
          </a:xfrm>
          <a:custGeom>
            <a:avLst/>
            <a:gdLst/>
            <a:ahLst/>
            <a:cxnLst/>
            <a:rect r="r" b="b" t="t" l="l"/>
            <a:pathLst>
              <a:path h="6648523" w="9449100">
                <a:moveTo>
                  <a:pt x="0" y="0"/>
                </a:moveTo>
                <a:lnTo>
                  <a:pt x="9449100" y="0"/>
                </a:lnTo>
                <a:lnTo>
                  <a:pt x="9449100" y="6648523"/>
                </a:lnTo>
                <a:lnTo>
                  <a:pt x="0" y="6648523"/>
                </a:lnTo>
                <a:lnTo>
                  <a:pt x="0" y="0"/>
                </a:lnTo>
                <a:close/>
              </a:path>
            </a:pathLst>
          </a:custGeom>
          <a:blipFill>
            <a:blip r:embed="rId2"/>
            <a:stretch>
              <a:fillRect l="0" t="0" r="0" b="0"/>
            </a:stretch>
          </a:blipFill>
        </p:spPr>
      </p:sp>
      <p:sp>
        <p:nvSpPr>
          <p:cNvPr name="TextBox 5" id="5"/>
          <p:cNvSpPr txBox="true"/>
          <p:nvPr/>
        </p:nvSpPr>
        <p:spPr>
          <a:xfrm rot="0">
            <a:off x="-164612" y="108090"/>
            <a:ext cx="9308612" cy="744633"/>
          </a:xfrm>
          <a:prstGeom prst="rect">
            <a:avLst/>
          </a:prstGeom>
        </p:spPr>
        <p:txBody>
          <a:bodyPr anchor="t" rtlCol="false" tIns="0" lIns="0" bIns="0" rIns="0">
            <a:spAutoFit/>
          </a:bodyPr>
          <a:lstStyle/>
          <a:p>
            <a:pPr algn="ctr">
              <a:lnSpc>
                <a:spcPts val="6018"/>
              </a:lnSpc>
            </a:pPr>
            <a:r>
              <a:rPr lang="en-US" sz="4298">
                <a:solidFill>
                  <a:srgbClr val="FFFFFF"/>
                </a:solidFill>
                <a:latin typeface="DejaVu Serif Bold"/>
              </a:rPr>
              <a:t>Giới thiệu về BLoC Pattern</a:t>
            </a:r>
          </a:p>
        </p:txBody>
      </p:sp>
      <p:sp>
        <p:nvSpPr>
          <p:cNvPr name="TextBox 6" id="6"/>
          <p:cNvSpPr txBox="true"/>
          <p:nvPr/>
        </p:nvSpPr>
        <p:spPr>
          <a:xfrm rot="0">
            <a:off x="514350" y="1474709"/>
            <a:ext cx="16744950" cy="1057275"/>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DejaVu Serif"/>
              </a:rPr>
              <a:t>Đây là model User của mình. Đễ đơn giản hoá ví dụ mình sẽ trả về một list user tĩnh. Còn trong thực tế các bạn sẽ truy vấn API hoặc DB để get dữ liệu.</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56062"/>
            <a:chOff x="0" y="0"/>
            <a:chExt cx="10327906" cy="596397"/>
          </a:xfrm>
        </p:grpSpPr>
        <p:sp>
          <p:nvSpPr>
            <p:cNvPr name="Freeform 3" id="3"/>
            <p:cNvSpPr/>
            <p:nvPr/>
          </p:nvSpPr>
          <p:spPr>
            <a:xfrm flipH="false" flipV="false" rot="0">
              <a:off x="0" y="0"/>
              <a:ext cx="10327906" cy="596397"/>
            </a:xfrm>
            <a:custGeom>
              <a:avLst/>
              <a:gdLst/>
              <a:ahLst/>
              <a:cxnLst/>
              <a:rect r="r" b="b" t="t" l="l"/>
              <a:pathLst>
                <a:path h="596397" w="10327906">
                  <a:moveTo>
                    <a:pt x="0" y="0"/>
                  </a:moveTo>
                  <a:lnTo>
                    <a:pt x="10327906" y="0"/>
                  </a:lnTo>
                  <a:lnTo>
                    <a:pt x="10327906" y="596397"/>
                  </a:lnTo>
                  <a:lnTo>
                    <a:pt x="0" y="596397"/>
                  </a:lnTo>
                  <a:close/>
                </a:path>
              </a:pathLst>
            </a:custGeom>
            <a:solidFill>
              <a:srgbClr val="062424"/>
            </a:solidFill>
          </p:spPr>
        </p:sp>
      </p:grpSp>
      <p:sp>
        <p:nvSpPr>
          <p:cNvPr name="Freeform 4" id="4"/>
          <p:cNvSpPr/>
          <p:nvPr/>
        </p:nvSpPr>
        <p:spPr>
          <a:xfrm flipH="false" flipV="false" rot="0">
            <a:off x="13402095" y="2030965"/>
            <a:ext cx="3648289" cy="7902432"/>
          </a:xfrm>
          <a:custGeom>
            <a:avLst/>
            <a:gdLst/>
            <a:ahLst/>
            <a:cxnLst/>
            <a:rect r="r" b="b" t="t" l="l"/>
            <a:pathLst>
              <a:path h="7902432" w="3648289">
                <a:moveTo>
                  <a:pt x="0" y="0"/>
                </a:moveTo>
                <a:lnTo>
                  <a:pt x="3648289" y="0"/>
                </a:lnTo>
                <a:lnTo>
                  <a:pt x="3648289" y="7902432"/>
                </a:lnTo>
                <a:lnTo>
                  <a:pt x="0" y="7902432"/>
                </a:lnTo>
                <a:lnTo>
                  <a:pt x="0" y="0"/>
                </a:lnTo>
                <a:close/>
              </a:path>
            </a:pathLst>
          </a:custGeom>
          <a:blipFill>
            <a:blip r:embed="rId2"/>
            <a:stretch>
              <a:fillRect l="0" t="0" r="0" b="0"/>
            </a:stretch>
          </a:blipFill>
        </p:spPr>
      </p:sp>
      <p:sp>
        <p:nvSpPr>
          <p:cNvPr name="Freeform 5" id="5"/>
          <p:cNvSpPr/>
          <p:nvPr/>
        </p:nvSpPr>
        <p:spPr>
          <a:xfrm flipH="false" flipV="false" rot="0">
            <a:off x="2186292" y="3017759"/>
            <a:ext cx="8838962" cy="6721550"/>
          </a:xfrm>
          <a:custGeom>
            <a:avLst/>
            <a:gdLst/>
            <a:ahLst/>
            <a:cxnLst/>
            <a:rect r="r" b="b" t="t" l="l"/>
            <a:pathLst>
              <a:path h="6721550" w="8838962">
                <a:moveTo>
                  <a:pt x="0" y="0"/>
                </a:moveTo>
                <a:lnTo>
                  <a:pt x="8838961" y="0"/>
                </a:lnTo>
                <a:lnTo>
                  <a:pt x="8838961" y="6721550"/>
                </a:lnTo>
                <a:lnTo>
                  <a:pt x="0" y="6721550"/>
                </a:lnTo>
                <a:lnTo>
                  <a:pt x="0" y="0"/>
                </a:lnTo>
                <a:close/>
              </a:path>
            </a:pathLst>
          </a:custGeom>
          <a:blipFill>
            <a:blip r:embed="rId3"/>
            <a:stretch>
              <a:fillRect l="0" t="0" r="0" b="0"/>
            </a:stretch>
          </a:blipFill>
        </p:spPr>
      </p:sp>
      <p:sp>
        <p:nvSpPr>
          <p:cNvPr name="TextBox 6" id="6"/>
          <p:cNvSpPr txBox="true"/>
          <p:nvPr/>
        </p:nvSpPr>
        <p:spPr>
          <a:xfrm rot="0">
            <a:off x="-164612" y="108090"/>
            <a:ext cx="9308612" cy="744633"/>
          </a:xfrm>
          <a:prstGeom prst="rect">
            <a:avLst/>
          </a:prstGeom>
        </p:spPr>
        <p:txBody>
          <a:bodyPr anchor="t" rtlCol="false" tIns="0" lIns="0" bIns="0" rIns="0">
            <a:spAutoFit/>
          </a:bodyPr>
          <a:lstStyle/>
          <a:p>
            <a:pPr algn="ctr">
              <a:lnSpc>
                <a:spcPts val="6018"/>
              </a:lnSpc>
            </a:pPr>
            <a:r>
              <a:rPr lang="en-US" sz="4298">
                <a:solidFill>
                  <a:srgbClr val="FFFFFF"/>
                </a:solidFill>
                <a:latin typeface="DejaVu Serif Bold"/>
              </a:rPr>
              <a:t>Giới thiệu về BLoC Pattern</a:t>
            </a:r>
          </a:p>
        </p:txBody>
      </p:sp>
      <p:sp>
        <p:nvSpPr>
          <p:cNvPr name="TextBox 7" id="7"/>
          <p:cNvSpPr txBox="true"/>
          <p:nvPr/>
        </p:nvSpPr>
        <p:spPr>
          <a:xfrm rot="0">
            <a:off x="514350" y="1474709"/>
            <a:ext cx="11959241" cy="1057275"/>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DejaVu Serif"/>
              </a:rPr>
              <a:t>Tiến hành provide BLoC trong màn hình mà bạn cần sử dụng BLoC này, Ở đây mình sẽ thực hiện trong màn hình home</a:t>
            </a:r>
          </a:p>
        </p:txBody>
      </p:sp>
      <p:sp>
        <p:nvSpPr>
          <p:cNvPr name="TextBox 8" id="8"/>
          <p:cNvSpPr txBox="true"/>
          <p:nvPr/>
        </p:nvSpPr>
        <p:spPr>
          <a:xfrm rot="0">
            <a:off x="13402095" y="1474709"/>
            <a:ext cx="2282666" cy="523875"/>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DejaVu Serif"/>
              </a:rPr>
              <a:t>Kết quả:</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62424"/>
        </a:solidFill>
      </p:bgPr>
    </p:bg>
    <p:spTree>
      <p:nvGrpSpPr>
        <p:cNvPr id="1" name=""/>
        <p:cNvGrpSpPr/>
        <p:nvPr/>
      </p:nvGrpSpPr>
      <p:grpSpPr>
        <a:xfrm>
          <a:off x="0" y="0"/>
          <a:ext cx="0" cy="0"/>
          <a:chOff x="0" y="0"/>
          <a:chExt cx="0" cy="0"/>
        </a:xfrm>
      </p:grpSpPr>
      <p:sp>
        <p:nvSpPr>
          <p:cNvPr name="TextBox 2" id="2"/>
          <p:cNvSpPr txBox="true"/>
          <p:nvPr/>
        </p:nvSpPr>
        <p:spPr>
          <a:xfrm rot="0">
            <a:off x="698478" y="3911154"/>
            <a:ext cx="16891043" cy="1660822"/>
          </a:xfrm>
          <a:prstGeom prst="rect">
            <a:avLst/>
          </a:prstGeom>
        </p:spPr>
        <p:txBody>
          <a:bodyPr anchor="t" rtlCol="false" tIns="0" lIns="0" bIns="0" rIns="0">
            <a:spAutoFit/>
          </a:bodyPr>
          <a:lstStyle/>
          <a:p>
            <a:pPr algn="ctr">
              <a:lnSpc>
                <a:spcPts val="13410"/>
              </a:lnSpc>
            </a:pPr>
            <a:r>
              <a:rPr lang="en-US" sz="9579">
                <a:solidFill>
                  <a:srgbClr val="FFFFFF"/>
                </a:solidFill>
                <a:latin typeface="DejaVu Serif Bold"/>
              </a:rPr>
              <a:t>CÀI ĐẶT THỰC NGHIỆM</a:t>
            </a:r>
          </a:p>
        </p:txBody>
      </p:sp>
      <p:sp>
        <p:nvSpPr>
          <p:cNvPr name="Freeform 3" id="3"/>
          <p:cNvSpPr/>
          <p:nvPr/>
        </p:nvSpPr>
        <p:spPr>
          <a:xfrm flipH="false" flipV="false" rot="0">
            <a:off x="246998" y="595963"/>
            <a:ext cx="3135043" cy="3135043"/>
          </a:xfrm>
          <a:custGeom>
            <a:avLst/>
            <a:gdLst/>
            <a:ahLst/>
            <a:cxnLst/>
            <a:rect r="r" b="b" t="t" l="l"/>
            <a:pathLst>
              <a:path h="3135043" w="3135043">
                <a:moveTo>
                  <a:pt x="0" y="0"/>
                </a:moveTo>
                <a:lnTo>
                  <a:pt x="3135044" y="0"/>
                </a:lnTo>
                <a:lnTo>
                  <a:pt x="3135044" y="3135043"/>
                </a:lnTo>
                <a:lnTo>
                  <a:pt x="0" y="3135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62424"/>
        </a:solidFill>
      </p:bgPr>
    </p:bg>
    <p:spTree>
      <p:nvGrpSpPr>
        <p:cNvPr id="1" name=""/>
        <p:cNvGrpSpPr/>
        <p:nvPr/>
      </p:nvGrpSpPr>
      <p:grpSpPr>
        <a:xfrm>
          <a:off x="0" y="0"/>
          <a:ext cx="0" cy="0"/>
          <a:chOff x="0" y="0"/>
          <a:chExt cx="0" cy="0"/>
        </a:xfrm>
      </p:grpSpPr>
      <p:sp>
        <p:nvSpPr>
          <p:cNvPr name="Freeform 2" id="2"/>
          <p:cNvSpPr/>
          <p:nvPr/>
        </p:nvSpPr>
        <p:spPr>
          <a:xfrm flipH="false" flipV="false" rot="0">
            <a:off x="3842197" y="849795"/>
            <a:ext cx="11185048" cy="8229600"/>
          </a:xfrm>
          <a:custGeom>
            <a:avLst/>
            <a:gdLst/>
            <a:ahLst/>
            <a:cxnLst/>
            <a:rect r="r" b="b" t="t" l="l"/>
            <a:pathLst>
              <a:path h="8229600" w="11185048">
                <a:moveTo>
                  <a:pt x="0" y="0"/>
                </a:moveTo>
                <a:lnTo>
                  <a:pt x="11185047" y="0"/>
                </a:lnTo>
                <a:lnTo>
                  <a:pt x="11185047" y="8229600"/>
                </a:lnTo>
                <a:lnTo>
                  <a:pt x="0" y="8229600"/>
                </a:lnTo>
                <a:lnTo>
                  <a:pt x="0" y="0"/>
                </a:lnTo>
                <a:close/>
              </a:path>
            </a:pathLst>
          </a:custGeom>
          <a:blipFill>
            <a:blip r:embed="rId2"/>
            <a:stretch>
              <a:fillRect l="0" t="0" r="0" b="0"/>
            </a:stretch>
          </a:blipFill>
        </p:spPr>
      </p:sp>
      <p:sp>
        <p:nvSpPr>
          <p:cNvPr name="TextBox 3" id="3"/>
          <p:cNvSpPr txBox="true"/>
          <p:nvPr/>
        </p:nvSpPr>
        <p:spPr>
          <a:xfrm rot="0">
            <a:off x="5067898" y="4482543"/>
            <a:ext cx="8733644" cy="1182832"/>
          </a:xfrm>
          <a:prstGeom prst="rect">
            <a:avLst/>
          </a:prstGeom>
        </p:spPr>
        <p:txBody>
          <a:bodyPr anchor="t" rtlCol="false" tIns="0" lIns="0" bIns="0" rIns="0">
            <a:spAutoFit/>
          </a:bodyPr>
          <a:lstStyle/>
          <a:p>
            <a:pPr algn="ctr">
              <a:lnSpc>
                <a:spcPts val="9689"/>
              </a:lnSpc>
            </a:pPr>
            <a:r>
              <a:rPr lang="en-US" sz="6920">
                <a:solidFill>
                  <a:srgbClr val="000000"/>
                </a:solidFill>
                <a:latin typeface="DejaVu Serif Bold"/>
              </a:rPr>
              <a:t>DEMO APP TODO</a:t>
            </a:r>
          </a:p>
        </p:txBody>
      </p:sp>
      <p:sp>
        <p:nvSpPr>
          <p:cNvPr name="Freeform 4" id="4"/>
          <p:cNvSpPr/>
          <p:nvPr/>
        </p:nvSpPr>
        <p:spPr>
          <a:xfrm flipH="false" flipV="false" rot="0">
            <a:off x="4545997" y="2278445"/>
            <a:ext cx="729318" cy="928530"/>
          </a:xfrm>
          <a:custGeom>
            <a:avLst/>
            <a:gdLst/>
            <a:ahLst/>
            <a:cxnLst/>
            <a:rect r="r" b="b" t="t" l="l"/>
            <a:pathLst>
              <a:path h="928530" w="729318">
                <a:moveTo>
                  <a:pt x="0" y="0"/>
                </a:moveTo>
                <a:lnTo>
                  <a:pt x="729318" y="0"/>
                </a:lnTo>
                <a:lnTo>
                  <a:pt x="729318" y="928530"/>
                </a:lnTo>
                <a:lnTo>
                  <a:pt x="0" y="9285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62424"/>
        </a:solidFill>
      </p:bgPr>
    </p:bg>
    <p:spTree>
      <p:nvGrpSpPr>
        <p:cNvPr id="1" name=""/>
        <p:cNvGrpSpPr/>
        <p:nvPr/>
      </p:nvGrpSpPr>
      <p:grpSpPr>
        <a:xfrm>
          <a:off x="0" y="0"/>
          <a:ext cx="0" cy="0"/>
          <a:chOff x="0" y="0"/>
          <a:chExt cx="0" cy="0"/>
        </a:xfrm>
      </p:grpSpPr>
      <p:sp>
        <p:nvSpPr>
          <p:cNvPr name="TextBox 2" id="2"/>
          <p:cNvSpPr txBox="true"/>
          <p:nvPr/>
        </p:nvSpPr>
        <p:spPr>
          <a:xfrm rot="0">
            <a:off x="723487" y="2713107"/>
            <a:ext cx="16841025" cy="5804599"/>
          </a:xfrm>
          <a:prstGeom prst="rect">
            <a:avLst/>
          </a:prstGeom>
        </p:spPr>
        <p:txBody>
          <a:bodyPr anchor="t" rtlCol="false" tIns="0" lIns="0" bIns="0" rIns="0">
            <a:spAutoFit/>
          </a:bodyPr>
          <a:lstStyle/>
          <a:p>
            <a:pPr algn="ctr">
              <a:lnSpc>
                <a:spcPts val="15358"/>
              </a:lnSpc>
            </a:pPr>
            <a:r>
              <a:rPr lang="en-US" sz="10970">
                <a:solidFill>
                  <a:srgbClr val="FFFFFF"/>
                </a:solidFill>
                <a:latin typeface="DejaVu Serif Bold"/>
              </a:rPr>
              <a:t>KẾT LUẬN</a:t>
            </a:r>
          </a:p>
          <a:p>
            <a:pPr algn="ctr">
              <a:lnSpc>
                <a:spcPts val="15358"/>
              </a:lnSpc>
            </a:pPr>
            <a:r>
              <a:rPr lang="en-US" sz="10970">
                <a:solidFill>
                  <a:srgbClr val="FFFFFF"/>
                </a:solidFill>
                <a:latin typeface="DejaVu Serif Bold"/>
              </a:rPr>
              <a:t> &amp; </a:t>
            </a:r>
          </a:p>
          <a:p>
            <a:pPr algn="ctr">
              <a:lnSpc>
                <a:spcPts val="15358"/>
              </a:lnSpc>
            </a:pPr>
            <a:r>
              <a:rPr lang="en-US" sz="10970">
                <a:solidFill>
                  <a:srgbClr val="FFFFFF"/>
                </a:solidFill>
                <a:latin typeface="DejaVu Serif Bold"/>
              </a:rPr>
              <a:t>HƯỚNG PHÁT TRIỂN</a:t>
            </a:r>
          </a:p>
        </p:txBody>
      </p:sp>
      <p:sp>
        <p:nvSpPr>
          <p:cNvPr name="Freeform 3" id="3"/>
          <p:cNvSpPr/>
          <p:nvPr/>
        </p:nvSpPr>
        <p:spPr>
          <a:xfrm flipH="false" flipV="false" rot="0">
            <a:off x="396157" y="595963"/>
            <a:ext cx="3135043" cy="3135043"/>
          </a:xfrm>
          <a:custGeom>
            <a:avLst/>
            <a:gdLst/>
            <a:ahLst/>
            <a:cxnLst/>
            <a:rect r="r" b="b" t="t" l="l"/>
            <a:pathLst>
              <a:path h="3135043" w="3135043">
                <a:moveTo>
                  <a:pt x="0" y="0"/>
                </a:moveTo>
                <a:lnTo>
                  <a:pt x="3135044" y="0"/>
                </a:lnTo>
                <a:lnTo>
                  <a:pt x="3135044" y="3135043"/>
                </a:lnTo>
                <a:lnTo>
                  <a:pt x="0" y="3135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p:cSld>
    <p:bg>
      <p:bgPr>
        <a:solidFill>
          <a:srgbClr val="EDF0F2"/>
        </a:solidFill>
      </p:bgPr>
    </p:bg>
    <p:spTree>
      <p:nvGrpSpPr>
        <p:cNvPr id="1" name=""/>
        <p:cNvGrpSpPr/>
        <p:nvPr/>
      </p:nvGrpSpPr>
      <p:grpSpPr>
        <a:xfrm>
          <a:off x="0" y="0"/>
          <a:ext cx="0" cy="0"/>
          <a:chOff x="0" y="0"/>
          <a:chExt cx="0" cy="0"/>
        </a:xfrm>
      </p:grpSpPr>
      <p:sp>
        <p:nvSpPr>
          <p:cNvPr name="TextBox 2" id="2"/>
          <p:cNvSpPr txBox="true"/>
          <p:nvPr/>
        </p:nvSpPr>
        <p:spPr>
          <a:xfrm rot="0">
            <a:off x="1028700" y="510540"/>
            <a:ext cx="5408257" cy="1036320"/>
          </a:xfrm>
          <a:prstGeom prst="rect">
            <a:avLst/>
          </a:prstGeom>
        </p:spPr>
        <p:txBody>
          <a:bodyPr anchor="t" rtlCol="false" tIns="0" lIns="0" bIns="0" rIns="0">
            <a:spAutoFit/>
          </a:bodyPr>
          <a:lstStyle/>
          <a:p>
            <a:pPr>
              <a:lnSpc>
                <a:spcPts val="8160"/>
              </a:lnSpc>
            </a:pPr>
            <a:r>
              <a:rPr lang="en-US" sz="6800">
                <a:solidFill>
                  <a:srgbClr val="062424"/>
                </a:solidFill>
                <a:latin typeface="DejaVu Serif Heavy"/>
              </a:rPr>
              <a:t>KẾT LUẬN</a:t>
            </a:r>
          </a:p>
        </p:txBody>
      </p:sp>
      <p:sp>
        <p:nvSpPr>
          <p:cNvPr name="TextBox 3" id="3"/>
          <p:cNvSpPr txBox="true"/>
          <p:nvPr/>
        </p:nvSpPr>
        <p:spPr>
          <a:xfrm rot="0">
            <a:off x="217408" y="2401194"/>
            <a:ext cx="17853184" cy="5537835"/>
          </a:xfrm>
          <a:prstGeom prst="rect">
            <a:avLst/>
          </a:prstGeom>
        </p:spPr>
        <p:txBody>
          <a:bodyPr anchor="t" rtlCol="false" tIns="0" lIns="0" bIns="0" rIns="0">
            <a:spAutoFit/>
          </a:bodyPr>
          <a:lstStyle/>
          <a:p>
            <a:pPr algn="just" marL="647700" indent="-323850" lvl="1">
              <a:lnSpc>
                <a:spcPts val="7470"/>
              </a:lnSpc>
              <a:buFont typeface="Arial"/>
              <a:buChar char="•"/>
            </a:pPr>
            <a:r>
              <a:rPr lang="en-US" sz="3000">
                <a:solidFill>
                  <a:srgbClr val="062424"/>
                </a:solidFill>
                <a:latin typeface="DejaVu Serif"/>
              </a:rPr>
              <a:t>X</a:t>
            </a:r>
            <a:r>
              <a:rPr lang="en-US" sz="3000">
                <a:solidFill>
                  <a:srgbClr val="062424"/>
                </a:solidFill>
                <a:latin typeface="DejaVu Serif"/>
              </a:rPr>
              <a:t>ây dựng ứng dụng To Do đơn giản bằng Flutter</a:t>
            </a:r>
          </a:p>
          <a:p>
            <a:pPr algn="just" marL="647700" indent="-323850" lvl="1">
              <a:lnSpc>
                <a:spcPts val="7470"/>
              </a:lnSpc>
              <a:buFont typeface="Arial"/>
              <a:buChar char="•"/>
            </a:pPr>
            <a:r>
              <a:rPr lang="en-US" sz="3000">
                <a:solidFill>
                  <a:srgbClr val="062424"/>
                </a:solidFill>
                <a:latin typeface="DejaVu Serif"/>
              </a:rPr>
              <a:t> Ứng dụng: State Management, Provider và BLoC Pattern. </a:t>
            </a:r>
          </a:p>
          <a:p>
            <a:pPr algn="just" marL="647700" indent="-323850" lvl="1">
              <a:lnSpc>
                <a:spcPts val="7470"/>
              </a:lnSpc>
              <a:buFont typeface="Arial"/>
              <a:buChar char="•"/>
            </a:pPr>
            <a:r>
              <a:rPr lang="en-US" sz="3000">
                <a:solidFill>
                  <a:srgbClr val="062424"/>
                </a:solidFill>
                <a:latin typeface="DejaVu Serif"/>
              </a:rPr>
              <a:t>Áp dụng mô hình trên để quản lý trạng thái, logic và sự kiện trong ứng dụng. </a:t>
            </a:r>
          </a:p>
          <a:p>
            <a:pPr algn="just" marL="647700" indent="-323850" lvl="1">
              <a:lnSpc>
                <a:spcPts val="7470"/>
              </a:lnSpc>
              <a:buFont typeface="Arial"/>
              <a:buChar char="•"/>
            </a:pPr>
            <a:r>
              <a:rPr lang="en-US" sz="3000">
                <a:solidFill>
                  <a:srgbClr val="062424"/>
                </a:solidFill>
                <a:latin typeface="DejaVu Serif"/>
              </a:rPr>
              <a:t>Sử dụng Provider quản lý trạng thái danh sách công việc một cách dễ dàng và linh hoạt. </a:t>
            </a:r>
          </a:p>
          <a:p>
            <a:pPr algn="just" marL="647700" indent="-323850" lvl="1">
              <a:lnSpc>
                <a:spcPts val="7470"/>
              </a:lnSpc>
              <a:buFont typeface="Arial"/>
              <a:buChar char="•"/>
            </a:pPr>
            <a:r>
              <a:rPr lang="en-US" sz="3000">
                <a:solidFill>
                  <a:srgbClr val="062424"/>
                </a:solidFill>
                <a:latin typeface="DejaVu Serif"/>
              </a:rPr>
              <a:t>BLoC Pattern được sử dụng để tách biệt Logic và UI, giúp quản lý công việc hiệu quả. </a:t>
            </a:r>
          </a:p>
          <a:p>
            <a:pPr algn="just">
              <a:lnSpc>
                <a:spcPts val="747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2424"/>
        </a:solidFill>
      </p:bgPr>
    </p:bg>
    <p:spTree>
      <p:nvGrpSpPr>
        <p:cNvPr id="1" name=""/>
        <p:cNvGrpSpPr/>
        <p:nvPr/>
      </p:nvGrpSpPr>
      <p:grpSpPr>
        <a:xfrm>
          <a:off x="0" y="0"/>
          <a:ext cx="0" cy="0"/>
          <a:chOff x="0" y="0"/>
          <a:chExt cx="0" cy="0"/>
        </a:xfrm>
      </p:grpSpPr>
      <p:sp>
        <p:nvSpPr>
          <p:cNvPr name="TextBox 2" id="2"/>
          <p:cNvSpPr txBox="true"/>
          <p:nvPr/>
        </p:nvSpPr>
        <p:spPr>
          <a:xfrm rot="0">
            <a:off x="3597166" y="4051667"/>
            <a:ext cx="11828384" cy="2239646"/>
          </a:xfrm>
          <a:prstGeom prst="rect">
            <a:avLst/>
          </a:prstGeom>
        </p:spPr>
        <p:txBody>
          <a:bodyPr anchor="t" rtlCol="false" tIns="0" lIns="0" bIns="0" rIns="0">
            <a:spAutoFit/>
          </a:bodyPr>
          <a:lstStyle/>
          <a:p>
            <a:pPr algn="ctr">
              <a:lnSpc>
                <a:spcPts val="18199"/>
              </a:lnSpc>
            </a:pPr>
            <a:r>
              <a:rPr lang="en-US" sz="12999">
                <a:solidFill>
                  <a:srgbClr val="FFFFFF"/>
                </a:solidFill>
                <a:latin typeface="DejaVu Serif Bold"/>
              </a:rPr>
              <a:t>TỔNG QUAN</a:t>
            </a:r>
          </a:p>
        </p:txBody>
      </p:sp>
      <p:sp>
        <p:nvSpPr>
          <p:cNvPr name="Freeform 3" id="3"/>
          <p:cNvSpPr/>
          <p:nvPr/>
        </p:nvSpPr>
        <p:spPr>
          <a:xfrm flipH="false" flipV="false" rot="0">
            <a:off x="574326" y="768598"/>
            <a:ext cx="3129144" cy="3129144"/>
          </a:xfrm>
          <a:custGeom>
            <a:avLst/>
            <a:gdLst/>
            <a:ahLst/>
            <a:cxnLst/>
            <a:rect r="r" b="b" t="t" l="l"/>
            <a:pathLst>
              <a:path h="3129144" w="3129144">
                <a:moveTo>
                  <a:pt x="0" y="0"/>
                </a:moveTo>
                <a:lnTo>
                  <a:pt x="3129144" y="0"/>
                </a:lnTo>
                <a:lnTo>
                  <a:pt x="3129144" y="3129144"/>
                </a:lnTo>
                <a:lnTo>
                  <a:pt x="0" y="31291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DF0F2"/>
        </a:solidFill>
      </p:bgPr>
    </p:bg>
    <p:spTree>
      <p:nvGrpSpPr>
        <p:cNvPr id="1" name=""/>
        <p:cNvGrpSpPr/>
        <p:nvPr/>
      </p:nvGrpSpPr>
      <p:grpSpPr>
        <a:xfrm>
          <a:off x="0" y="0"/>
          <a:ext cx="0" cy="0"/>
          <a:chOff x="0" y="0"/>
          <a:chExt cx="0" cy="0"/>
        </a:xfrm>
      </p:grpSpPr>
      <p:grpSp>
        <p:nvGrpSpPr>
          <p:cNvPr name="Group 2" id="2"/>
          <p:cNvGrpSpPr/>
          <p:nvPr/>
        </p:nvGrpSpPr>
        <p:grpSpPr>
          <a:xfrm rot="0">
            <a:off x="0" y="0"/>
            <a:ext cx="4264422" cy="10287000"/>
            <a:chOff x="0" y="0"/>
            <a:chExt cx="5685896" cy="13716000"/>
          </a:xfrm>
        </p:grpSpPr>
        <p:pic>
          <p:nvPicPr>
            <p:cNvPr name="Picture 3" id="3"/>
            <p:cNvPicPr>
              <a:picLocks noChangeAspect="true"/>
            </p:cNvPicPr>
            <p:nvPr/>
          </p:nvPicPr>
          <p:blipFill>
            <a:blip r:embed="rId2"/>
            <a:srcRect l="29233" t="17167" r="47874" b="0"/>
            <a:stretch>
              <a:fillRect/>
            </a:stretch>
          </p:blipFill>
          <p:spPr>
            <a:xfrm flipH="false" flipV="false">
              <a:off x="0" y="0"/>
              <a:ext cx="5685896" cy="13716000"/>
            </a:xfrm>
            <a:prstGeom prst="rect">
              <a:avLst/>
            </a:prstGeom>
          </p:spPr>
        </p:pic>
      </p:grpSp>
      <p:sp>
        <p:nvSpPr>
          <p:cNvPr name="TextBox 4" id="4"/>
          <p:cNvSpPr txBox="true"/>
          <p:nvPr/>
        </p:nvSpPr>
        <p:spPr>
          <a:xfrm rot="0">
            <a:off x="4839052" y="2466975"/>
            <a:ext cx="12875095" cy="5133975"/>
          </a:xfrm>
          <a:prstGeom prst="rect">
            <a:avLst/>
          </a:prstGeom>
        </p:spPr>
        <p:txBody>
          <a:bodyPr anchor="t" rtlCol="false" tIns="0" lIns="0" bIns="0" rIns="0">
            <a:spAutoFit/>
          </a:bodyPr>
          <a:lstStyle/>
          <a:p>
            <a:pPr algn="just" marL="647700" indent="-323850" lvl="1">
              <a:lnSpc>
                <a:spcPts val="5850"/>
              </a:lnSpc>
              <a:buFont typeface="Arial"/>
              <a:buChar char="•"/>
            </a:pPr>
            <a:r>
              <a:rPr lang="en-US" sz="3000">
                <a:solidFill>
                  <a:srgbClr val="000000"/>
                </a:solidFill>
                <a:latin typeface="DejaVu Serif"/>
              </a:rPr>
              <a:t>Tóm lại, việc sử dụng Provider, State Management và BLoC Pattern trong Flutter mang lại lợi ích trong quản lý trạng thái và logic ứng dụng.</a:t>
            </a:r>
          </a:p>
          <a:p>
            <a:pPr algn="just">
              <a:lnSpc>
                <a:spcPts val="5850"/>
              </a:lnSpc>
            </a:pPr>
          </a:p>
          <a:p>
            <a:pPr algn="just" marL="647700" indent="-323850" lvl="1">
              <a:lnSpc>
                <a:spcPts val="5850"/>
              </a:lnSpc>
              <a:buFont typeface="Arial"/>
              <a:buChar char="•"/>
            </a:pPr>
            <a:r>
              <a:rPr lang="en-US" sz="3000">
                <a:solidFill>
                  <a:srgbClr val="000000"/>
                </a:solidFill>
                <a:latin typeface="DejaVu Serif"/>
              </a:rPr>
              <a:t>Tuy nhiên, điều này cũng đi kèm với hạn chế về độ phức tạp thực hiện, khả năng mở rộng quy mô, tính tương thích với phiên bản và thư viện, sự phổ biến và tài nguyên hệ thống.</a:t>
            </a:r>
          </a:p>
        </p:txBody>
      </p:sp>
      <p:sp>
        <p:nvSpPr>
          <p:cNvPr name="TextBox 5" id="5"/>
          <p:cNvSpPr txBox="true"/>
          <p:nvPr/>
        </p:nvSpPr>
        <p:spPr>
          <a:xfrm rot="0">
            <a:off x="8570408" y="164397"/>
            <a:ext cx="4180284" cy="1045845"/>
          </a:xfrm>
          <a:prstGeom prst="rect">
            <a:avLst/>
          </a:prstGeom>
        </p:spPr>
        <p:txBody>
          <a:bodyPr anchor="t" rtlCol="false" tIns="0" lIns="0" bIns="0" rIns="0">
            <a:spAutoFit/>
          </a:bodyPr>
          <a:lstStyle/>
          <a:p>
            <a:pPr algn="ctr">
              <a:lnSpc>
                <a:spcPts val="8400"/>
              </a:lnSpc>
              <a:spcBef>
                <a:spcPct val="0"/>
              </a:spcBef>
            </a:pPr>
            <a:r>
              <a:rPr lang="en-US" sz="6000">
                <a:solidFill>
                  <a:srgbClr val="062424"/>
                </a:solidFill>
                <a:latin typeface="DejaVu Serif Bold"/>
              </a:rPr>
              <a:t>HẠN CHẾ</a:t>
            </a: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EDF0F2"/>
        </a:solidFill>
      </p:bgPr>
    </p:bg>
    <p:spTree>
      <p:nvGrpSpPr>
        <p:cNvPr id="1" name=""/>
        <p:cNvGrpSpPr/>
        <p:nvPr/>
      </p:nvGrpSpPr>
      <p:grpSpPr>
        <a:xfrm>
          <a:off x="0" y="0"/>
          <a:ext cx="0" cy="0"/>
          <a:chOff x="0" y="0"/>
          <a:chExt cx="0" cy="0"/>
        </a:xfrm>
      </p:grpSpPr>
      <p:grpSp>
        <p:nvGrpSpPr>
          <p:cNvPr name="Group 2" id="2"/>
          <p:cNvGrpSpPr/>
          <p:nvPr/>
        </p:nvGrpSpPr>
        <p:grpSpPr>
          <a:xfrm rot="5400000">
            <a:off x="8023225" y="-8023225"/>
            <a:ext cx="2241551" cy="18288000"/>
            <a:chOff x="0" y="0"/>
            <a:chExt cx="1055225" cy="8609203"/>
          </a:xfrm>
        </p:grpSpPr>
        <p:sp>
          <p:nvSpPr>
            <p:cNvPr name="Freeform 3" id="3"/>
            <p:cNvSpPr/>
            <p:nvPr/>
          </p:nvSpPr>
          <p:spPr>
            <a:xfrm flipH="false" flipV="false" rot="0">
              <a:off x="0" y="0"/>
              <a:ext cx="1055225" cy="8609202"/>
            </a:xfrm>
            <a:custGeom>
              <a:avLst/>
              <a:gdLst/>
              <a:ahLst/>
              <a:cxnLst/>
              <a:rect r="r" b="b" t="t" l="l"/>
              <a:pathLst>
                <a:path h="8609202" w="1055225">
                  <a:moveTo>
                    <a:pt x="0" y="0"/>
                  </a:moveTo>
                  <a:lnTo>
                    <a:pt x="1055225" y="0"/>
                  </a:lnTo>
                  <a:lnTo>
                    <a:pt x="1055225" y="8609202"/>
                  </a:lnTo>
                  <a:lnTo>
                    <a:pt x="0" y="8609202"/>
                  </a:lnTo>
                  <a:close/>
                </a:path>
              </a:pathLst>
            </a:custGeom>
            <a:solidFill>
              <a:srgbClr val="062424"/>
            </a:solidFill>
          </p:spPr>
        </p:sp>
      </p:grpSp>
      <p:sp>
        <p:nvSpPr>
          <p:cNvPr name="TextBox 4" id="4"/>
          <p:cNvSpPr txBox="true"/>
          <p:nvPr/>
        </p:nvSpPr>
        <p:spPr>
          <a:xfrm rot="0">
            <a:off x="4076840" y="578803"/>
            <a:ext cx="10894666" cy="1074420"/>
          </a:xfrm>
          <a:prstGeom prst="rect">
            <a:avLst/>
          </a:prstGeom>
        </p:spPr>
        <p:txBody>
          <a:bodyPr anchor="t" rtlCol="false" tIns="0" lIns="0" bIns="0" rIns="0">
            <a:spAutoFit/>
          </a:bodyPr>
          <a:lstStyle/>
          <a:p>
            <a:pPr algn="ctr">
              <a:lnSpc>
                <a:spcPts val="8399"/>
              </a:lnSpc>
            </a:pPr>
            <a:r>
              <a:rPr lang="en-US" sz="6999">
                <a:solidFill>
                  <a:srgbClr val="EDF0F2"/>
                </a:solidFill>
                <a:latin typeface="DejaVu Serif Heavy"/>
              </a:rPr>
              <a:t>HƯỚNG PHÁT TRIỂN</a:t>
            </a:r>
          </a:p>
        </p:txBody>
      </p:sp>
      <p:sp>
        <p:nvSpPr>
          <p:cNvPr name="TextBox 5" id="5"/>
          <p:cNvSpPr txBox="true"/>
          <p:nvPr/>
        </p:nvSpPr>
        <p:spPr>
          <a:xfrm rot="0">
            <a:off x="5044754" y="2406999"/>
            <a:ext cx="10657317" cy="7505700"/>
          </a:xfrm>
          <a:prstGeom prst="rect">
            <a:avLst/>
          </a:prstGeom>
        </p:spPr>
        <p:txBody>
          <a:bodyPr anchor="t" rtlCol="false" tIns="0" lIns="0" bIns="0" rIns="0">
            <a:spAutoFit/>
          </a:bodyPr>
          <a:lstStyle/>
          <a:p>
            <a:pPr algn="just" marL="647700" indent="-323850" lvl="1">
              <a:lnSpc>
                <a:spcPts val="7500"/>
              </a:lnSpc>
              <a:buFont typeface="Arial"/>
              <a:buChar char="•"/>
            </a:pPr>
            <a:r>
              <a:rPr lang="en-US" sz="3000">
                <a:solidFill>
                  <a:srgbClr val="000000"/>
                </a:solidFill>
                <a:latin typeface="DejaVu Serif"/>
              </a:rPr>
              <a:t>Cập nhật nội dung công việc</a:t>
            </a:r>
          </a:p>
          <a:p>
            <a:pPr algn="just" marL="647700" indent="-323850" lvl="1">
              <a:lnSpc>
                <a:spcPts val="7500"/>
              </a:lnSpc>
              <a:buFont typeface="Arial"/>
              <a:buChar char="•"/>
            </a:pPr>
            <a:r>
              <a:rPr lang="en-US" sz="3000">
                <a:solidFill>
                  <a:srgbClr val="000000"/>
                </a:solidFill>
                <a:latin typeface="DejaVu Serif"/>
              </a:rPr>
              <a:t>Tối ưu hóa hiệu suất</a:t>
            </a:r>
          </a:p>
          <a:p>
            <a:pPr algn="just" marL="647700" indent="-323850" lvl="1">
              <a:lnSpc>
                <a:spcPts val="7500"/>
              </a:lnSpc>
              <a:buFont typeface="Arial"/>
              <a:buChar char="•"/>
            </a:pPr>
            <a:r>
              <a:rPr lang="en-US" sz="3000">
                <a:solidFill>
                  <a:srgbClr val="000000"/>
                </a:solidFill>
                <a:latin typeface="DejaVu Serif"/>
              </a:rPr>
              <a:t>Thiết lập tài khoản và tích hợp xác thực người dùng</a:t>
            </a:r>
          </a:p>
          <a:p>
            <a:pPr algn="just" marL="647700" indent="-323850" lvl="1">
              <a:lnSpc>
                <a:spcPts val="7500"/>
              </a:lnSpc>
              <a:buFont typeface="Arial"/>
              <a:buChar char="•"/>
            </a:pPr>
            <a:r>
              <a:rPr lang="en-US" sz="3000">
                <a:solidFill>
                  <a:srgbClr val="000000"/>
                </a:solidFill>
                <a:latin typeface="DejaVu Serif"/>
              </a:rPr>
              <a:t>Thêm tính năng đồng bộ và chia sẻ</a:t>
            </a:r>
          </a:p>
          <a:p>
            <a:pPr algn="just" marL="647700" indent="-323850" lvl="1">
              <a:lnSpc>
                <a:spcPts val="7500"/>
              </a:lnSpc>
              <a:buFont typeface="Arial"/>
              <a:buChar char="•"/>
            </a:pPr>
            <a:r>
              <a:rPr lang="en-US" sz="3000">
                <a:solidFill>
                  <a:srgbClr val="000000"/>
                </a:solidFill>
                <a:latin typeface="DejaVu Serif"/>
              </a:rPr>
              <a:t>Cải thiện giao diện người dùng</a:t>
            </a:r>
          </a:p>
          <a:p>
            <a:pPr algn="just" marL="647700" indent="-323850" lvl="1">
              <a:lnSpc>
                <a:spcPts val="7500"/>
              </a:lnSpc>
              <a:buFont typeface="Arial"/>
              <a:buChar char="•"/>
            </a:pPr>
            <a:r>
              <a:rPr lang="en-US" sz="3000">
                <a:solidFill>
                  <a:srgbClr val="000000"/>
                </a:solidFill>
                <a:latin typeface="DejaVu Serif"/>
              </a:rPr>
              <a:t>Kiểm thử và sửa lỗi</a:t>
            </a:r>
          </a:p>
          <a:p>
            <a:pPr algn="just" marL="647700" indent="-323850" lvl="1">
              <a:lnSpc>
                <a:spcPts val="7500"/>
              </a:lnSpc>
              <a:buFont typeface="Arial"/>
              <a:buChar char="•"/>
            </a:pPr>
            <a:r>
              <a:rPr lang="en-US" sz="3000">
                <a:solidFill>
                  <a:srgbClr val="000000"/>
                </a:solidFill>
                <a:latin typeface="DejaVu Serif"/>
              </a:rPr>
              <a:t>Tích hợp đánh giá và phản hồi của người dùng</a:t>
            </a:r>
          </a:p>
          <a:p>
            <a:pPr>
              <a:lnSpc>
                <a:spcPts val="7500"/>
              </a:lnSpc>
            </a:pPr>
            <a:r>
              <a:rPr lang="en-US" sz="3000">
                <a:solidFill>
                  <a:srgbClr val="000000"/>
                </a:solidFill>
                <a:latin typeface="DejaVu Serif"/>
              </a:rPr>
              <a:t> </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062424"/>
        </a:solidFill>
      </p:bgPr>
    </p:bg>
    <p:spTree>
      <p:nvGrpSpPr>
        <p:cNvPr id="1" name=""/>
        <p:cNvGrpSpPr/>
        <p:nvPr/>
      </p:nvGrpSpPr>
      <p:grpSpPr>
        <a:xfrm>
          <a:off x="0" y="0"/>
          <a:ext cx="0" cy="0"/>
          <a:chOff x="0" y="0"/>
          <a:chExt cx="0" cy="0"/>
        </a:xfrm>
      </p:grpSpPr>
      <p:grpSp>
        <p:nvGrpSpPr>
          <p:cNvPr name="Group 2" id="2"/>
          <p:cNvGrpSpPr/>
          <p:nvPr/>
        </p:nvGrpSpPr>
        <p:grpSpPr>
          <a:xfrm rot="0">
            <a:off x="3729073" y="4213004"/>
            <a:ext cx="10829854" cy="1860991"/>
            <a:chOff x="0" y="0"/>
            <a:chExt cx="14439805" cy="2481322"/>
          </a:xfrm>
        </p:grpSpPr>
        <p:sp>
          <p:nvSpPr>
            <p:cNvPr name="TextBox 3" id="3"/>
            <p:cNvSpPr txBox="true"/>
            <p:nvPr/>
          </p:nvSpPr>
          <p:spPr>
            <a:xfrm rot="0">
              <a:off x="0" y="-19050"/>
              <a:ext cx="14439805" cy="1654810"/>
            </a:xfrm>
            <a:prstGeom prst="rect">
              <a:avLst/>
            </a:prstGeom>
          </p:spPr>
          <p:txBody>
            <a:bodyPr anchor="t" rtlCol="false" tIns="0" lIns="0" bIns="0" rIns="0">
              <a:spAutoFit/>
            </a:bodyPr>
            <a:lstStyle/>
            <a:p>
              <a:pPr algn="ctr">
                <a:lnSpc>
                  <a:spcPts val="9600"/>
                </a:lnSpc>
              </a:pPr>
              <a:r>
                <a:rPr lang="en-US" sz="8000">
                  <a:solidFill>
                    <a:srgbClr val="EDF0F2"/>
                  </a:solidFill>
                  <a:latin typeface="DejaVu Serif Heavy"/>
                </a:rPr>
                <a:t>Thank you!</a:t>
              </a:r>
            </a:p>
          </p:txBody>
        </p:sp>
        <p:sp>
          <p:nvSpPr>
            <p:cNvPr name="TextBox 4" id="4"/>
            <p:cNvSpPr txBox="true"/>
            <p:nvPr/>
          </p:nvSpPr>
          <p:spPr>
            <a:xfrm rot="0">
              <a:off x="0" y="1963162"/>
              <a:ext cx="14439805" cy="518160"/>
            </a:xfrm>
            <a:prstGeom prst="rect">
              <a:avLst/>
            </a:prstGeom>
          </p:spPr>
          <p:txBody>
            <a:bodyPr anchor="t" rtlCol="false" tIns="0" lIns="0" bIns="0" rIns="0">
              <a:spAutoFit/>
            </a:bodyPr>
            <a:lstStyle/>
            <a:p>
              <a:pPr algn="ctr">
                <a:lnSpc>
                  <a:spcPts val="3120"/>
                </a:lnSpc>
              </a:pPr>
              <a:r>
                <a:rPr lang="en-US" sz="2400">
                  <a:solidFill>
                    <a:srgbClr val="EDF0F2"/>
                  </a:solidFill>
                  <a:latin typeface="DejaVu Serif"/>
                </a:rPr>
                <a:t>Do you have any questions?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F0F2"/>
        </a:solidFill>
      </p:bgPr>
    </p:bg>
    <p:spTree>
      <p:nvGrpSpPr>
        <p:cNvPr id="1" name=""/>
        <p:cNvGrpSpPr/>
        <p:nvPr/>
      </p:nvGrpSpPr>
      <p:grpSpPr>
        <a:xfrm>
          <a:off x="0" y="0"/>
          <a:ext cx="0" cy="0"/>
          <a:chOff x="0" y="0"/>
          <a:chExt cx="0" cy="0"/>
        </a:xfrm>
      </p:grpSpPr>
      <p:grpSp>
        <p:nvGrpSpPr>
          <p:cNvPr name="Group 2" id="2"/>
          <p:cNvGrpSpPr/>
          <p:nvPr/>
        </p:nvGrpSpPr>
        <p:grpSpPr>
          <a:xfrm rot="5400000">
            <a:off x="8505247" y="-8505247"/>
            <a:ext cx="1277506" cy="18288000"/>
            <a:chOff x="0" y="0"/>
            <a:chExt cx="601395" cy="8609203"/>
          </a:xfrm>
        </p:grpSpPr>
        <p:sp>
          <p:nvSpPr>
            <p:cNvPr name="Freeform 3" id="3"/>
            <p:cNvSpPr/>
            <p:nvPr/>
          </p:nvSpPr>
          <p:spPr>
            <a:xfrm flipH="false" flipV="false" rot="0">
              <a:off x="0" y="0"/>
              <a:ext cx="601395" cy="8609202"/>
            </a:xfrm>
            <a:custGeom>
              <a:avLst/>
              <a:gdLst/>
              <a:ahLst/>
              <a:cxnLst/>
              <a:rect r="r" b="b" t="t" l="l"/>
              <a:pathLst>
                <a:path h="8609202" w="601395">
                  <a:moveTo>
                    <a:pt x="0" y="0"/>
                  </a:moveTo>
                  <a:lnTo>
                    <a:pt x="601395" y="0"/>
                  </a:lnTo>
                  <a:lnTo>
                    <a:pt x="601395" y="8609202"/>
                  </a:lnTo>
                  <a:lnTo>
                    <a:pt x="0" y="8609202"/>
                  </a:lnTo>
                  <a:close/>
                </a:path>
              </a:pathLst>
            </a:custGeom>
            <a:solidFill>
              <a:srgbClr val="062424"/>
            </a:solidFill>
          </p:spPr>
        </p:sp>
      </p:grpSp>
      <p:sp>
        <p:nvSpPr>
          <p:cNvPr name="Freeform 4" id="4"/>
          <p:cNvSpPr/>
          <p:nvPr/>
        </p:nvSpPr>
        <p:spPr>
          <a:xfrm flipH="false" flipV="false" rot="0">
            <a:off x="1502516" y="5471423"/>
            <a:ext cx="4125279" cy="3786877"/>
          </a:xfrm>
          <a:custGeom>
            <a:avLst/>
            <a:gdLst/>
            <a:ahLst/>
            <a:cxnLst/>
            <a:rect r="r" b="b" t="t" l="l"/>
            <a:pathLst>
              <a:path h="3786877" w="4125279">
                <a:moveTo>
                  <a:pt x="0" y="0"/>
                </a:moveTo>
                <a:lnTo>
                  <a:pt x="4125279" y="0"/>
                </a:lnTo>
                <a:lnTo>
                  <a:pt x="4125279" y="3786877"/>
                </a:lnTo>
                <a:lnTo>
                  <a:pt x="0" y="3786877"/>
                </a:lnTo>
                <a:lnTo>
                  <a:pt x="0" y="0"/>
                </a:lnTo>
                <a:close/>
              </a:path>
            </a:pathLst>
          </a:custGeom>
          <a:blipFill>
            <a:blip r:embed="rId2"/>
            <a:stretch>
              <a:fillRect l="0" t="0" r="0" b="0"/>
            </a:stretch>
          </a:blipFill>
        </p:spPr>
      </p:sp>
      <p:sp>
        <p:nvSpPr>
          <p:cNvPr name="Freeform 5" id="5"/>
          <p:cNvSpPr/>
          <p:nvPr/>
        </p:nvSpPr>
        <p:spPr>
          <a:xfrm flipH="false" flipV="false" rot="0">
            <a:off x="9144000" y="6092990"/>
            <a:ext cx="7502764" cy="2700995"/>
          </a:xfrm>
          <a:custGeom>
            <a:avLst/>
            <a:gdLst/>
            <a:ahLst/>
            <a:cxnLst/>
            <a:rect r="r" b="b" t="t" l="l"/>
            <a:pathLst>
              <a:path h="2700995" w="7502764">
                <a:moveTo>
                  <a:pt x="0" y="0"/>
                </a:moveTo>
                <a:lnTo>
                  <a:pt x="7502764" y="0"/>
                </a:lnTo>
                <a:lnTo>
                  <a:pt x="7502764" y="2700995"/>
                </a:lnTo>
                <a:lnTo>
                  <a:pt x="0" y="27009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723884" y="250133"/>
            <a:ext cx="9045048" cy="891540"/>
          </a:xfrm>
          <a:prstGeom prst="rect">
            <a:avLst/>
          </a:prstGeom>
        </p:spPr>
        <p:txBody>
          <a:bodyPr anchor="t" rtlCol="false" tIns="0" lIns="0" bIns="0" rIns="0">
            <a:spAutoFit/>
          </a:bodyPr>
          <a:lstStyle/>
          <a:p>
            <a:pPr algn="ctr">
              <a:lnSpc>
                <a:spcPts val="6600"/>
              </a:lnSpc>
            </a:pPr>
            <a:r>
              <a:rPr lang="en-US" sz="6600">
                <a:solidFill>
                  <a:srgbClr val="EDF0F2"/>
                </a:solidFill>
                <a:latin typeface="DejaVu Serif Bold"/>
              </a:rPr>
              <a:t>Giới thiệu về đề tài</a:t>
            </a:r>
          </a:p>
        </p:txBody>
      </p:sp>
      <p:sp>
        <p:nvSpPr>
          <p:cNvPr name="TextBox 7" id="7"/>
          <p:cNvSpPr txBox="true"/>
          <p:nvPr/>
        </p:nvSpPr>
        <p:spPr>
          <a:xfrm rot="0">
            <a:off x="723884" y="2153285"/>
            <a:ext cx="17189480" cy="3082049"/>
          </a:xfrm>
          <a:prstGeom prst="rect">
            <a:avLst/>
          </a:prstGeom>
        </p:spPr>
        <p:txBody>
          <a:bodyPr anchor="t" rtlCol="false" tIns="0" lIns="0" bIns="0" rIns="0">
            <a:spAutoFit/>
          </a:bodyPr>
          <a:lstStyle/>
          <a:p>
            <a:pPr algn="just">
              <a:lnSpc>
                <a:spcPts val="4948"/>
              </a:lnSpc>
            </a:pPr>
            <a:r>
              <a:rPr lang="en-US" sz="3534">
                <a:solidFill>
                  <a:srgbClr val="000000"/>
                </a:solidFill>
                <a:latin typeface="DejaVu Serif"/>
              </a:rPr>
              <a:t>Đề tài "Xây dựng ứng dụng ToDo cơ bản" nhằm mục đích tạo ra một ứng dụng ToDo đơn giản trong Flutter, áp dụng các phương pháp quản lý trạng thái và mô hình thiết kế để nâng cao hiệu suất và khả năng mở rộng của ứng dụng.</a:t>
            </a:r>
          </a:p>
          <a:p>
            <a:pPr algn="just">
              <a:lnSpc>
                <a:spcPts val="4948"/>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62424"/>
        </a:solidFill>
      </p:bgPr>
    </p:bg>
    <p:spTree>
      <p:nvGrpSpPr>
        <p:cNvPr id="1" name=""/>
        <p:cNvGrpSpPr/>
        <p:nvPr/>
      </p:nvGrpSpPr>
      <p:grpSpPr>
        <a:xfrm>
          <a:off x="0" y="0"/>
          <a:ext cx="0" cy="0"/>
          <a:chOff x="0" y="0"/>
          <a:chExt cx="0" cy="0"/>
        </a:xfrm>
      </p:grpSpPr>
      <p:sp>
        <p:nvSpPr>
          <p:cNvPr name="TextBox 2" id="2"/>
          <p:cNvSpPr txBox="true"/>
          <p:nvPr/>
        </p:nvSpPr>
        <p:spPr>
          <a:xfrm rot="0">
            <a:off x="868050" y="4181488"/>
            <a:ext cx="17339906" cy="2239646"/>
          </a:xfrm>
          <a:prstGeom prst="rect">
            <a:avLst/>
          </a:prstGeom>
        </p:spPr>
        <p:txBody>
          <a:bodyPr anchor="t" rtlCol="false" tIns="0" lIns="0" bIns="0" rIns="0">
            <a:spAutoFit/>
          </a:bodyPr>
          <a:lstStyle/>
          <a:p>
            <a:pPr algn="ctr">
              <a:lnSpc>
                <a:spcPts val="18199"/>
              </a:lnSpc>
            </a:pPr>
            <a:r>
              <a:rPr lang="en-US" sz="12999">
                <a:solidFill>
                  <a:srgbClr val="FFFFFF"/>
                </a:solidFill>
                <a:latin typeface="DejaVu Serif Bold"/>
              </a:rPr>
              <a:t>CƠ SỞ LÝ THUYẾT</a:t>
            </a:r>
          </a:p>
        </p:txBody>
      </p:sp>
      <p:sp>
        <p:nvSpPr>
          <p:cNvPr name="Freeform 3" id="3"/>
          <p:cNvSpPr/>
          <p:nvPr/>
        </p:nvSpPr>
        <p:spPr>
          <a:xfrm flipH="false" flipV="false" rot="0">
            <a:off x="568427" y="682511"/>
            <a:ext cx="3135043" cy="3135043"/>
          </a:xfrm>
          <a:custGeom>
            <a:avLst/>
            <a:gdLst/>
            <a:ahLst/>
            <a:cxnLst/>
            <a:rect r="r" b="b" t="t" l="l"/>
            <a:pathLst>
              <a:path h="3135043" w="3135043">
                <a:moveTo>
                  <a:pt x="0" y="0"/>
                </a:moveTo>
                <a:lnTo>
                  <a:pt x="3135043" y="0"/>
                </a:lnTo>
                <a:lnTo>
                  <a:pt x="3135043" y="3135043"/>
                </a:lnTo>
                <a:lnTo>
                  <a:pt x="0" y="3135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p:cSld>
    <p:bg>
      <p:bgPr>
        <a:solidFill>
          <a:srgbClr val="EDF0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239016"/>
            <a:chOff x="0" y="0"/>
            <a:chExt cx="10327906" cy="699718"/>
          </a:xfrm>
        </p:grpSpPr>
        <p:sp>
          <p:nvSpPr>
            <p:cNvPr name="Freeform 3" id="3"/>
            <p:cNvSpPr/>
            <p:nvPr/>
          </p:nvSpPr>
          <p:spPr>
            <a:xfrm flipH="false" flipV="false" rot="0">
              <a:off x="0" y="0"/>
              <a:ext cx="10327906" cy="699718"/>
            </a:xfrm>
            <a:custGeom>
              <a:avLst/>
              <a:gdLst/>
              <a:ahLst/>
              <a:cxnLst/>
              <a:rect r="r" b="b" t="t" l="l"/>
              <a:pathLst>
                <a:path h="699718" w="10327906">
                  <a:moveTo>
                    <a:pt x="0" y="0"/>
                  </a:moveTo>
                  <a:lnTo>
                    <a:pt x="10327906" y="0"/>
                  </a:lnTo>
                  <a:lnTo>
                    <a:pt x="10327906" y="699718"/>
                  </a:lnTo>
                  <a:lnTo>
                    <a:pt x="0" y="699718"/>
                  </a:lnTo>
                  <a:close/>
                </a:path>
              </a:pathLst>
            </a:custGeom>
            <a:solidFill>
              <a:srgbClr val="062424"/>
            </a:solidFill>
          </p:spPr>
        </p:sp>
      </p:grpSp>
      <p:grpSp>
        <p:nvGrpSpPr>
          <p:cNvPr name="Group 4" id="4"/>
          <p:cNvGrpSpPr/>
          <p:nvPr/>
        </p:nvGrpSpPr>
        <p:grpSpPr>
          <a:xfrm rot="0">
            <a:off x="0" y="0"/>
            <a:ext cx="4314825" cy="2191037"/>
            <a:chOff x="0" y="0"/>
            <a:chExt cx="2436740" cy="1237359"/>
          </a:xfrm>
        </p:grpSpPr>
        <p:sp>
          <p:nvSpPr>
            <p:cNvPr name="Freeform 5" id="5"/>
            <p:cNvSpPr/>
            <p:nvPr/>
          </p:nvSpPr>
          <p:spPr>
            <a:xfrm flipH="false" flipV="false" rot="0">
              <a:off x="0" y="0"/>
              <a:ext cx="2436740" cy="1237359"/>
            </a:xfrm>
            <a:custGeom>
              <a:avLst/>
              <a:gdLst/>
              <a:ahLst/>
              <a:cxnLst/>
              <a:rect r="r" b="b" t="t" l="l"/>
              <a:pathLst>
                <a:path h="1237359" w="2436740">
                  <a:moveTo>
                    <a:pt x="0" y="0"/>
                  </a:moveTo>
                  <a:lnTo>
                    <a:pt x="2436740" y="0"/>
                  </a:lnTo>
                  <a:lnTo>
                    <a:pt x="2436740" y="1237359"/>
                  </a:lnTo>
                  <a:lnTo>
                    <a:pt x="0" y="1237359"/>
                  </a:lnTo>
                  <a:close/>
                </a:path>
              </a:pathLst>
            </a:custGeom>
            <a:solidFill>
              <a:srgbClr val="000000">
                <a:alpha val="0"/>
              </a:srgbClr>
            </a:solidFill>
          </p:spPr>
        </p:sp>
      </p:grpSp>
      <p:sp>
        <p:nvSpPr>
          <p:cNvPr name="TextBox 6" id="6"/>
          <p:cNvSpPr txBox="true"/>
          <p:nvPr/>
        </p:nvSpPr>
        <p:spPr>
          <a:xfrm rot="0">
            <a:off x="0" y="103812"/>
            <a:ext cx="16116682" cy="1000150"/>
          </a:xfrm>
          <a:prstGeom prst="rect">
            <a:avLst/>
          </a:prstGeom>
        </p:spPr>
        <p:txBody>
          <a:bodyPr anchor="t" rtlCol="false" tIns="0" lIns="0" bIns="0" rIns="0">
            <a:spAutoFit/>
          </a:bodyPr>
          <a:lstStyle/>
          <a:p>
            <a:pPr algn="ctr">
              <a:lnSpc>
                <a:spcPts val="8066"/>
              </a:lnSpc>
            </a:pPr>
            <a:r>
              <a:rPr lang="en-US" sz="5761">
                <a:solidFill>
                  <a:srgbClr val="FFFFFF"/>
                </a:solidFill>
                <a:latin typeface="DejaVu Serif Bold"/>
              </a:rPr>
              <a:t>Kỹ thuật và công nghệ được áp dụng:</a:t>
            </a:r>
          </a:p>
        </p:txBody>
      </p:sp>
      <p:sp>
        <p:nvSpPr>
          <p:cNvPr name="TextBox 7" id="7"/>
          <p:cNvSpPr txBox="true"/>
          <p:nvPr/>
        </p:nvSpPr>
        <p:spPr>
          <a:xfrm rot="0">
            <a:off x="3413511" y="3618765"/>
            <a:ext cx="12284592" cy="3013403"/>
          </a:xfrm>
          <a:prstGeom prst="rect">
            <a:avLst/>
          </a:prstGeom>
        </p:spPr>
        <p:txBody>
          <a:bodyPr anchor="t" rtlCol="false" tIns="0" lIns="0" bIns="0" rIns="0">
            <a:spAutoFit/>
          </a:bodyPr>
          <a:lstStyle/>
          <a:p>
            <a:pPr marL="848419" indent="-424209" lvl="1">
              <a:lnSpc>
                <a:spcPts val="8213"/>
              </a:lnSpc>
              <a:buFont typeface="Arial"/>
              <a:buChar char="•"/>
            </a:pPr>
            <a:r>
              <a:rPr lang="en-US" sz="3929">
                <a:solidFill>
                  <a:srgbClr val="000000"/>
                </a:solidFill>
                <a:latin typeface="DejaVu Serif"/>
              </a:rPr>
              <a:t>Ngôn ngữ lập trình: Sử dụng ngôn ngữ Dart</a:t>
            </a:r>
          </a:p>
          <a:p>
            <a:pPr marL="848419" indent="-424209" lvl="1">
              <a:lnSpc>
                <a:spcPts val="8213"/>
              </a:lnSpc>
              <a:buFont typeface="Arial"/>
              <a:buChar char="•"/>
            </a:pPr>
            <a:r>
              <a:rPr lang="en-US" sz="3929">
                <a:solidFill>
                  <a:srgbClr val="000000"/>
                </a:solidFill>
                <a:latin typeface="DejaVu Serif"/>
              </a:rPr>
              <a:t>Nền tảng Platform: Android Studio</a:t>
            </a:r>
          </a:p>
          <a:p>
            <a:pPr marL="848419" indent="-424209" lvl="1">
              <a:lnSpc>
                <a:spcPts val="8213"/>
              </a:lnSpc>
              <a:buFont typeface="Arial"/>
              <a:buChar char="•"/>
            </a:pPr>
            <a:r>
              <a:rPr lang="en-US" sz="3929">
                <a:solidFill>
                  <a:srgbClr val="000000"/>
                </a:solidFill>
                <a:latin typeface="DejaVu Serif"/>
              </a:rPr>
              <a:t>Framework: Flutter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56062"/>
            <a:chOff x="0" y="0"/>
            <a:chExt cx="10327906" cy="596397"/>
          </a:xfrm>
        </p:grpSpPr>
        <p:sp>
          <p:nvSpPr>
            <p:cNvPr name="Freeform 3" id="3"/>
            <p:cNvSpPr/>
            <p:nvPr/>
          </p:nvSpPr>
          <p:spPr>
            <a:xfrm flipH="false" flipV="false" rot="0">
              <a:off x="0" y="0"/>
              <a:ext cx="10327906" cy="596397"/>
            </a:xfrm>
            <a:custGeom>
              <a:avLst/>
              <a:gdLst/>
              <a:ahLst/>
              <a:cxnLst/>
              <a:rect r="r" b="b" t="t" l="l"/>
              <a:pathLst>
                <a:path h="596397" w="10327906">
                  <a:moveTo>
                    <a:pt x="0" y="0"/>
                  </a:moveTo>
                  <a:lnTo>
                    <a:pt x="10327906" y="0"/>
                  </a:lnTo>
                  <a:lnTo>
                    <a:pt x="10327906" y="596397"/>
                  </a:lnTo>
                  <a:lnTo>
                    <a:pt x="0" y="596397"/>
                  </a:lnTo>
                  <a:close/>
                </a:path>
              </a:pathLst>
            </a:custGeom>
            <a:solidFill>
              <a:srgbClr val="062424"/>
            </a:solidFill>
          </p:spPr>
        </p:sp>
      </p:grpSp>
      <p:sp>
        <p:nvSpPr>
          <p:cNvPr name="Freeform 4" id="4"/>
          <p:cNvSpPr/>
          <p:nvPr/>
        </p:nvSpPr>
        <p:spPr>
          <a:xfrm flipH="false" flipV="false" rot="0">
            <a:off x="4485565" y="6165174"/>
            <a:ext cx="9722940" cy="3671423"/>
          </a:xfrm>
          <a:custGeom>
            <a:avLst/>
            <a:gdLst/>
            <a:ahLst/>
            <a:cxnLst/>
            <a:rect r="r" b="b" t="t" l="l"/>
            <a:pathLst>
              <a:path h="3671423" w="9722940">
                <a:moveTo>
                  <a:pt x="0" y="0"/>
                </a:moveTo>
                <a:lnTo>
                  <a:pt x="9722940" y="0"/>
                </a:lnTo>
                <a:lnTo>
                  <a:pt x="9722940" y="3671423"/>
                </a:lnTo>
                <a:lnTo>
                  <a:pt x="0" y="3671423"/>
                </a:lnTo>
                <a:lnTo>
                  <a:pt x="0" y="0"/>
                </a:lnTo>
                <a:close/>
              </a:path>
            </a:pathLst>
          </a:custGeom>
          <a:blipFill>
            <a:blip r:embed="rId2"/>
            <a:stretch>
              <a:fillRect l="0" t="0" r="0" b="0"/>
            </a:stretch>
          </a:blipFill>
        </p:spPr>
      </p:sp>
      <p:sp>
        <p:nvSpPr>
          <p:cNvPr name="TextBox 5" id="5"/>
          <p:cNvSpPr txBox="true"/>
          <p:nvPr/>
        </p:nvSpPr>
        <p:spPr>
          <a:xfrm rot="0">
            <a:off x="129821" y="31868"/>
            <a:ext cx="13750651" cy="887552"/>
          </a:xfrm>
          <a:prstGeom prst="rect">
            <a:avLst/>
          </a:prstGeom>
        </p:spPr>
        <p:txBody>
          <a:bodyPr anchor="t" rtlCol="false" tIns="0" lIns="0" bIns="0" rIns="0">
            <a:spAutoFit/>
          </a:bodyPr>
          <a:lstStyle/>
          <a:p>
            <a:pPr algn="ctr">
              <a:lnSpc>
                <a:spcPts val="7254"/>
              </a:lnSpc>
            </a:pPr>
            <a:r>
              <a:rPr lang="en-US" sz="5182">
                <a:solidFill>
                  <a:srgbClr val="FFFFFF"/>
                </a:solidFill>
                <a:latin typeface="DejaVu Serif Bold"/>
              </a:rPr>
              <a:t>Giới thiệu về State Management </a:t>
            </a:r>
          </a:p>
        </p:txBody>
      </p:sp>
      <p:sp>
        <p:nvSpPr>
          <p:cNvPr name="TextBox 6" id="6"/>
          <p:cNvSpPr txBox="true"/>
          <p:nvPr/>
        </p:nvSpPr>
        <p:spPr>
          <a:xfrm rot="0">
            <a:off x="129821" y="1509094"/>
            <a:ext cx="18158179" cy="10572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DejaVu Serif"/>
              </a:rPr>
              <a:t>Trạng thái là thông tin có thể đọc được khi widget được tạo và có thể thay đổi hoặc sửa đổi trong suốt thời gian tồn tại của ứng dụng.</a:t>
            </a:r>
          </a:p>
        </p:txBody>
      </p:sp>
      <p:sp>
        <p:nvSpPr>
          <p:cNvPr name="TextBox 7" id="7"/>
          <p:cNvSpPr txBox="true"/>
          <p:nvPr/>
        </p:nvSpPr>
        <p:spPr>
          <a:xfrm rot="0">
            <a:off x="0" y="3156919"/>
            <a:ext cx="18288000" cy="2657475"/>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DejaVu Serif"/>
              </a:rPr>
              <a:t>Nếu bạn muốn thay đổi widget của mình, bạn cần cập nhật đối tượng trạng thái, có thể được thực hiện bằng cách : sử dụng hàm setState() có sẵn cho các widget Stateful. </a:t>
            </a:r>
          </a:p>
          <a:p>
            <a:pPr algn="just">
              <a:lnSpc>
                <a:spcPts val="4200"/>
              </a:lnSpc>
            </a:pPr>
          </a:p>
          <a:p>
            <a:pPr algn="just" marL="647700" indent="-323850" lvl="1">
              <a:lnSpc>
                <a:spcPts val="4200"/>
              </a:lnSpc>
              <a:buFont typeface="Arial"/>
              <a:buChar char="•"/>
            </a:pPr>
            <a:r>
              <a:rPr lang="en-US" sz="3000">
                <a:solidFill>
                  <a:srgbClr val="000000"/>
                </a:solidFill>
                <a:latin typeface="DejaVu Serif"/>
              </a:rPr>
              <a:t>Hàm setState() cho phép chúng ta thiết lập các thuộc tính của đối tượng trạng thái kích hoạt vẽ lại giao diện người dùng.</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56062"/>
            <a:chOff x="0" y="0"/>
            <a:chExt cx="10327906" cy="596397"/>
          </a:xfrm>
        </p:grpSpPr>
        <p:sp>
          <p:nvSpPr>
            <p:cNvPr name="Freeform 3" id="3"/>
            <p:cNvSpPr/>
            <p:nvPr/>
          </p:nvSpPr>
          <p:spPr>
            <a:xfrm flipH="false" flipV="false" rot="0">
              <a:off x="0" y="0"/>
              <a:ext cx="10327906" cy="596397"/>
            </a:xfrm>
            <a:custGeom>
              <a:avLst/>
              <a:gdLst/>
              <a:ahLst/>
              <a:cxnLst/>
              <a:rect r="r" b="b" t="t" l="l"/>
              <a:pathLst>
                <a:path h="596397" w="10327906">
                  <a:moveTo>
                    <a:pt x="0" y="0"/>
                  </a:moveTo>
                  <a:lnTo>
                    <a:pt x="10327906" y="0"/>
                  </a:lnTo>
                  <a:lnTo>
                    <a:pt x="10327906" y="596397"/>
                  </a:lnTo>
                  <a:lnTo>
                    <a:pt x="0" y="596397"/>
                  </a:lnTo>
                  <a:close/>
                </a:path>
              </a:pathLst>
            </a:custGeom>
            <a:solidFill>
              <a:srgbClr val="062424"/>
            </a:solidFill>
          </p:spPr>
        </p:sp>
      </p:grpSp>
      <p:sp>
        <p:nvSpPr>
          <p:cNvPr name="TextBox 4" id="4"/>
          <p:cNvSpPr txBox="true"/>
          <p:nvPr/>
        </p:nvSpPr>
        <p:spPr>
          <a:xfrm rot="0">
            <a:off x="129821" y="31868"/>
            <a:ext cx="13750651" cy="887552"/>
          </a:xfrm>
          <a:prstGeom prst="rect">
            <a:avLst/>
          </a:prstGeom>
        </p:spPr>
        <p:txBody>
          <a:bodyPr anchor="t" rtlCol="false" tIns="0" lIns="0" bIns="0" rIns="0">
            <a:spAutoFit/>
          </a:bodyPr>
          <a:lstStyle/>
          <a:p>
            <a:pPr algn="ctr">
              <a:lnSpc>
                <a:spcPts val="7254"/>
              </a:lnSpc>
            </a:pPr>
            <a:r>
              <a:rPr lang="en-US" sz="5182">
                <a:solidFill>
                  <a:srgbClr val="FFFFFF"/>
                </a:solidFill>
                <a:latin typeface="DejaVu Serif Bold"/>
              </a:rPr>
              <a:t>Giới thiệu về State Management </a:t>
            </a:r>
          </a:p>
        </p:txBody>
      </p:sp>
      <p:sp>
        <p:nvSpPr>
          <p:cNvPr name="TextBox 5" id="5"/>
          <p:cNvSpPr txBox="true"/>
          <p:nvPr/>
        </p:nvSpPr>
        <p:spPr>
          <a:xfrm rot="0">
            <a:off x="346189" y="2714625"/>
            <a:ext cx="17941811" cy="4791075"/>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DejaVu Serif Italics"/>
              </a:rPr>
              <a:t> Ví dụ đơn giản để hiểu khái niệm quản lý state(trạng thái). </a:t>
            </a:r>
          </a:p>
          <a:p>
            <a:pPr>
              <a:lnSpc>
                <a:spcPts val="4200"/>
              </a:lnSpc>
              <a:spcBef>
                <a:spcPct val="0"/>
              </a:spcBef>
            </a:pPr>
          </a:p>
          <a:p>
            <a:pPr>
              <a:lnSpc>
                <a:spcPts val="4200"/>
              </a:lnSpc>
              <a:spcBef>
                <a:spcPct val="0"/>
              </a:spcBef>
            </a:pPr>
          </a:p>
          <a:p>
            <a:pPr>
              <a:lnSpc>
                <a:spcPts val="4200"/>
              </a:lnSpc>
              <a:spcBef>
                <a:spcPct val="0"/>
              </a:spcBef>
            </a:pPr>
            <a:r>
              <a:rPr lang="en-US" sz="3000">
                <a:solidFill>
                  <a:srgbClr val="000000"/>
                </a:solidFill>
                <a:latin typeface="DejaVu Serif"/>
              </a:rPr>
              <a:t>Giả sử bạn đã tạo danh sách khách hàng hoặc sản phẩm trong ứng dụng của mình. Bây giờ, giả sử bạn đã thêm động một khách hàng hoặc sản phẩm mới vào danh sách đó. Sau đó, cần phải làm mới danh sách để xem mục mới được thêm vào bản ghi. Vì vậy, bất cứ khi nào bạn thêm một mục mới, bạn cần phải làm mới danh sách. Kiểu lập trình này yêu cầu quản lý state(trạng thái) xử lý tình huống như vậy để cải thiện hiệu suất. Đó là bởi vì mỗi khi bạn thực hiện một thay đổi hoặc cập nhật giống nhau, trạng thái sẽ được làm mới.</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56062"/>
            <a:chOff x="0" y="0"/>
            <a:chExt cx="10327906" cy="596397"/>
          </a:xfrm>
        </p:grpSpPr>
        <p:sp>
          <p:nvSpPr>
            <p:cNvPr name="Freeform 3" id="3"/>
            <p:cNvSpPr/>
            <p:nvPr/>
          </p:nvSpPr>
          <p:spPr>
            <a:xfrm flipH="false" flipV="false" rot="0">
              <a:off x="0" y="0"/>
              <a:ext cx="10327906" cy="596397"/>
            </a:xfrm>
            <a:custGeom>
              <a:avLst/>
              <a:gdLst/>
              <a:ahLst/>
              <a:cxnLst/>
              <a:rect r="r" b="b" t="t" l="l"/>
              <a:pathLst>
                <a:path h="596397" w="10327906">
                  <a:moveTo>
                    <a:pt x="0" y="0"/>
                  </a:moveTo>
                  <a:lnTo>
                    <a:pt x="10327906" y="0"/>
                  </a:lnTo>
                  <a:lnTo>
                    <a:pt x="10327906" y="596397"/>
                  </a:lnTo>
                  <a:lnTo>
                    <a:pt x="0" y="596397"/>
                  </a:lnTo>
                  <a:close/>
                </a:path>
              </a:pathLst>
            </a:custGeom>
            <a:solidFill>
              <a:srgbClr val="062424"/>
            </a:solidFill>
          </p:spPr>
        </p:sp>
      </p:grpSp>
      <p:sp>
        <p:nvSpPr>
          <p:cNvPr name="TextBox 4" id="4"/>
          <p:cNvSpPr txBox="true"/>
          <p:nvPr/>
        </p:nvSpPr>
        <p:spPr>
          <a:xfrm rot="0">
            <a:off x="129821" y="31868"/>
            <a:ext cx="13750651" cy="887552"/>
          </a:xfrm>
          <a:prstGeom prst="rect">
            <a:avLst/>
          </a:prstGeom>
        </p:spPr>
        <p:txBody>
          <a:bodyPr anchor="t" rtlCol="false" tIns="0" lIns="0" bIns="0" rIns="0">
            <a:spAutoFit/>
          </a:bodyPr>
          <a:lstStyle/>
          <a:p>
            <a:pPr algn="ctr">
              <a:lnSpc>
                <a:spcPts val="7254"/>
              </a:lnSpc>
            </a:pPr>
            <a:r>
              <a:rPr lang="en-US" sz="5182">
                <a:solidFill>
                  <a:srgbClr val="FFFFFF"/>
                </a:solidFill>
                <a:latin typeface="DejaVu Serif Bold"/>
              </a:rPr>
              <a:t>Giới thiệu về State Management </a:t>
            </a:r>
          </a:p>
        </p:txBody>
      </p:sp>
      <p:sp>
        <p:nvSpPr>
          <p:cNvPr name="TextBox 5" id="5"/>
          <p:cNvSpPr txBox="true"/>
          <p:nvPr/>
        </p:nvSpPr>
        <p:spPr>
          <a:xfrm rot="0">
            <a:off x="322086" y="1527789"/>
            <a:ext cx="17965914" cy="7505700"/>
          </a:xfrm>
          <a:prstGeom prst="rect">
            <a:avLst/>
          </a:prstGeom>
        </p:spPr>
        <p:txBody>
          <a:bodyPr anchor="t" rtlCol="false" tIns="0" lIns="0" bIns="0" rIns="0">
            <a:spAutoFit/>
          </a:bodyPr>
          <a:lstStyle/>
          <a:p>
            <a:pPr marL="647700" indent="-323850" lvl="1">
              <a:lnSpc>
                <a:spcPts val="7500"/>
              </a:lnSpc>
              <a:buFont typeface="Arial"/>
              <a:buChar char="•"/>
            </a:pPr>
            <a:r>
              <a:rPr lang="en-US" sz="3000">
                <a:solidFill>
                  <a:srgbClr val="000000"/>
                </a:solidFill>
                <a:latin typeface="DejaVu Serif"/>
              </a:rPr>
              <a:t>Trong Flutter , quản lý state(trạng thái) phân thành hai loại khái niệm, được đưa ra dưới đây:</a:t>
            </a:r>
          </a:p>
          <a:p>
            <a:pPr marL="647700" indent="-323850" lvl="1">
              <a:lnSpc>
                <a:spcPts val="7500"/>
              </a:lnSpc>
              <a:buFont typeface="Arial"/>
              <a:buChar char="•"/>
            </a:pPr>
            <a:r>
              <a:rPr lang="en-US" sz="3000">
                <a:solidFill>
                  <a:srgbClr val="000000"/>
                </a:solidFill>
                <a:latin typeface="DejaVu Serif"/>
              </a:rPr>
              <a:t>Trạng thái tức thời(Ephemeral State):Trạng thái này còn được gọi là Trạng thái giao diện người dùng hoặc trạng thái địa phương. Nó là một loại trạng thái có liên quan đến widget cụ thể, hoặc bạn có thể nói rằng nó là một trạng thái chứa trong một widget duy nhất. </a:t>
            </a:r>
          </a:p>
          <a:p>
            <a:pPr marL="647700" indent="-323850" lvl="1">
              <a:lnSpc>
                <a:spcPts val="7500"/>
              </a:lnSpc>
              <a:buFont typeface="Arial"/>
              <a:buChar char="•"/>
            </a:pPr>
            <a:r>
              <a:rPr lang="en-US" sz="3000">
                <a:solidFill>
                  <a:srgbClr val="000000"/>
                </a:solidFill>
                <a:latin typeface="DejaVu Serif"/>
              </a:rPr>
              <a:t>Trạng thái ứng dụng(App State):Nó khác với trạng thái tức thời. Đó là một loại trạng thái mà chúng ta muốn chia sẻ trên các phần khác nhau của ứng dụng và muốn giữ lại giữa các phiên của người dùng.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DAFq1yXoVs4</dc:identifier>
  <dcterms:modified xsi:type="dcterms:W3CDTF">2011-08-01T06:04:30Z</dcterms:modified>
  <cp:revision>1</cp:revision>
  <dc:title>Gray Dark Green Simple and Minimal Conference Research Education Presentation</dc:title>
</cp:coreProperties>
</file>